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charts/chart20.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84" r:id="rId2"/>
    <p:sldId id="328"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29"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32" autoAdjust="0"/>
    <p:restoredTop sz="95161" autoAdjust="0"/>
  </p:normalViewPr>
  <p:slideViewPr>
    <p:cSldViewPr>
      <p:cViewPr>
        <p:scale>
          <a:sx n="75" d="100"/>
          <a:sy n="75" d="100"/>
        </p:scale>
        <p:origin x="-1374" y="132"/>
      </p:cViewPr>
      <p:guideLst>
        <p:guide orient="horz" pos="2160"/>
        <p:guide pos="2880"/>
      </p:guideLst>
    </p:cSldViewPr>
  </p:slideViewPr>
  <p:outlineViewPr>
    <p:cViewPr>
      <p:scale>
        <a:sx n="33" d="100"/>
        <a:sy n="33" d="100"/>
      </p:scale>
      <p:origin x="48" y="276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D:\NDK\Fin%20Otcheti%202013\2ro%20trim%202013\FinReport-Comparison-2Q%202013-V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6"/>
  <c:chart>
    <c:title>
      <c:tx>
        <c:rich>
          <a:bodyPr/>
          <a:lstStyle/>
          <a:p>
            <a:pPr>
              <a:defRPr sz="1400"/>
            </a:pPr>
            <a:r>
              <a:rPr lang="bg-BG" sz="1400"/>
              <a:t>Приходи - общо НДК София</a:t>
            </a:r>
            <a:endParaRPr lang="en-US" sz="1400"/>
          </a:p>
        </c:rich>
      </c:tx>
    </c:title>
    <c:plotArea>
      <c:layout/>
      <c:barChart>
        <c:barDir val="col"/>
        <c:grouping val="clustered"/>
        <c:ser>
          <c:idx val="0"/>
          <c:order val="0"/>
          <c:tx>
            <c:strRef>
              <c:f>'2Q_Comparison'!$U$1</c:f>
              <c:strCache>
                <c:ptCount val="1"/>
                <c:pt idx="0">
                  <c:v>2Q 2013г.</c:v>
                </c:pt>
              </c:strCache>
            </c:strRef>
          </c:tx>
          <c:cat>
            <c:strRef>
              <c:f>'2Q_Comparison'!$Q$2:$T$2</c:f>
              <c:strCache>
                <c:ptCount val="4"/>
                <c:pt idx="0">
                  <c:v>Април</c:v>
                </c:pt>
                <c:pt idx="1">
                  <c:v>Май</c:v>
                </c:pt>
                <c:pt idx="2">
                  <c:v>Юни</c:v>
                </c:pt>
                <c:pt idx="3">
                  <c:v>Общо Q2</c:v>
                </c:pt>
              </c:strCache>
            </c:strRef>
          </c:cat>
          <c:val>
            <c:numRef>
              <c:f>'2Q_Comparison'!$C$3:$F$3</c:f>
              <c:numCache>
                <c:formatCode>0</c:formatCode>
                <c:ptCount val="4"/>
                <c:pt idx="0">
                  <c:v>812023.12000000011</c:v>
                </c:pt>
                <c:pt idx="1">
                  <c:v>780066.24</c:v>
                </c:pt>
                <c:pt idx="2">
                  <c:v>775125.50999999954</c:v>
                </c:pt>
                <c:pt idx="3">
                  <c:v>2367214.8699999987</c:v>
                </c:pt>
              </c:numCache>
            </c:numRef>
          </c:val>
        </c:ser>
        <c:ser>
          <c:idx val="1"/>
          <c:order val="1"/>
          <c:tx>
            <c:strRef>
              <c:f>'2Q_Comparison'!$U$2</c:f>
              <c:strCache>
                <c:ptCount val="1"/>
                <c:pt idx="0">
                  <c:v>2Q 2012г.</c:v>
                </c:pt>
              </c:strCache>
            </c:strRef>
          </c:tx>
          <c:cat>
            <c:strRef>
              <c:f>'2Q_Comparison'!$Q$2:$T$2</c:f>
              <c:strCache>
                <c:ptCount val="4"/>
                <c:pt idx="0">
                  <c:v>Април</c:v>
                </c:pt>
                <c:pt idx="1">
                  <c:v>Май</c:v>
                </c:pt>
                <c:pt idx="2">
                  <c:v>Юни</c:v>
                </c:pt>
                <c:pt idx="3">
                  <c:v>Общо Q2</c:v>
                </c:pt>
              </c:strCache>
            </c:strRef>
          </c:cat>
          <c:val>
            <c:numRef>
              <c:f>'2Q_Comparison'!$C$107:$F$107</c:f>
              <c:numCache>
                <c:formatCode>0</c:formatCode>
                <c:ptCount val="4"/>
                <c:pt idx="0">
                  <c:v>639582.54999999958</c:v>
                </c:pt>
                <c:pt idx="1">
                  <c:v>1015399.9600000004</c:v>
                </c:pt>
                <c:pt idx="2">
                  <c:v>606624.9</c:v>
                </c:pt>
                <c:pt idx="3">
                  <c:v>2261607.4099999997</c:v>
                </c:pt>
              </c:numCache>
            </c:numRef>
          </c:val>
        </c:ser>
        <c:gapWidth val="75"/>
        <c:overlap val="-25"/>
        <c:axId val="76415744"/>
        <c:axId val="76417280"/>
      </c:barChart>
      <c:catAx>
        <c:axId val="76415744"/>
        <c:scaling>
          <c:orientation val="minMax"/>
        </c:scaling>
        <c:axPos val="b"/>
        <c:majorTickMark val="none"/>
        <c:tickLblPos val="nextTo"/>
        <c:crossAx val="76417280"/>
        <c:crosses val="autoZero"/>
        <c:auto val="1"/>
        <c:lblAlgn val="ctr"/>
        <c:lblOffset val="100"/>
      </c:catAx>
      <c:valAx>
        <c:axId val="76417280"/>
        <c:scaling>
          <c:orientation val="minMax"/>
        </c:scaling>
        <c:axPos val="l"/>
        <c:majorGridlines/>
        <c:numFmt formatCode="0" sourceLinked="1"/>
        <c:majorTickMark val="none"/>
        <c:tickLblPos val="nextTo"/>
        <c:crossAx val="76415744"/>
        <c:crosses val="autoZero"/>
        <c:crossBetween val="between"/>
      </c:valAx>
    </c:plotArea>
    <c:legend>
      <c:legendPos val="b"/>
    </c:legend>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a:pPr>
            <a:r>
              <a:rPr lang="bg-BG" sz="1400"/>
              <a:t>Разпределение на приходите по видове външни прояви и дейности</a:t>
            </a:r>
            <a:endParaRPr lang="en-US" sz="1400"/>
          </a:p>
        </c:rich>
      </c:tx>
    </c:title>
    <c:plotArea>
      <c:layout>
        <c:manualLayout>
          <c:layoutTarget val="inner"/>
          <c:xMode val="edge"/>
          <c:yMode val="edge"/>
          <c:x val="0.1374875796775403"/>
          <c:y val="0.20561560486757341"/>
          <c:w val="0.8258919197600304"/>
          <c:h val="0.43479688618468187"/>
        </c:manualLayout>
      </c:layout>
      <c:barChart>
        <c:barDir val="col"/>
        <c:grouping val="clustered"/>
        <c:ser>
          <c:idx val="0"/>
          <c:order val="0"/>
          <c:tx>
            <c:strRef>
              <c:f>'2Q_Comparison'!$C$234</c:f>
              <c:strCache>
                <c:ptCount val="1"/>
                <c:pt idx="0">
                  <c:v>2Q 2013г.</c:v>
                </c:pt>
              </c:strCache>
            </c:strRef>
          </c:tx>
          <c:cat>
            <c:strRef>
              <c:f>'2Q_Comparison'!$B$235:$B$238</c:f>
              <c:strCache>
                <c:ptCount val="4"/>
                <c:pt idx="0">
                  <c:v>наем на зали</c:v>
                </c:pt>
                <c:pt idx="1">
                  <c:v>подвижно обзавеждане</c:v>
                </c:pt>
                <c:pt idx="2">
                  <c:v>външни услуги в зали</c:v>
                </c:pt>
                <c:pt idx="3">
                  <c:v>комисионерство-билети</c:v>
                </c:pt>
              </c:strCache>
            </c:strRef>
          </c:cat>
          <c:val>
            <c:numRef>
              <c:f>'2Q_Comparison'!$C$235:$C$238</c:f>
              <c:numCache>
                <c:formatCode>0</c:formatCode>
                <c:ptCount val="4"/>
                <c:pt idx="0">
                  <c:v>754344.07000000007</c:v>
                </c:pt>
                <c:pt idx="1">
                  <c:v>132739.63</c:v>
                </c:pt>
                <c:pt idx="2">
                  <c:v>19918</c:v>
                </c:pt>
                <c:pt idx="3">
                  <c:v>11178.98</c:v>
                </c:pt>
              </c:numCache>
            </c:numRef>
          </c:val>
        </c:ser>
        <c:ser>
          <c:idx val="1"/>
          <c:order val="1"/>
          <c:tx>
            <c:strRef>
              <c:f>'2Q_Comparison'!$D$234</c:f>
              <c:strCache>
                <c:ptCount val="1"/>
                <c:pt idx="0">
                  <c:v>2Q 2012г.</c:v>
                </c:pt>
              </c:strCache>
            </c:strRef>
          </c:tx>
          <c:cat>
            <c:strRef>
              <c:f>'2Q_Comparison'!$B$235:$B$238</c:f>
              <c:strCache>
                <c:ptCount val="4"/>
                <c:pt idx="0">
                  <c:v>наем на зали</c:v>
                </c:pt>
                <c:pt idx="1">
                  <c:v>подвижно обзавеждане</c:v>
                </c:pt>
                <c:pt idx="2">
                  <c:v>външни услуги в зали</c:v>
                </c:pt>
                <c:pt idx="3">
                  <c:v>комисионерство-билети</c:v>
                </c:pt>
              </c:strCache>
            </c:strRef>
          </c:cat>
          <c:val>
            <c:numRef>
              <c:f>'2Q_Comparison'!$D$235:$D$238</c:f>
              <c:numCache>
                <c:formatCode>0</c:formatCode>
                <c:ptCount val="4"/>
                <c:pt idx="0">
                  <c:v>586174.62</c:v>
                </c:pt>
                <c:pt idx="1">
                  <c:v>70156.170000000027</c:v>
                </c:pt>
                <c:pt idx="2">
                  <c:v>6946.5</c:v>
                </c:pt>
                <c:pt idx="3">
                  <c:v>14370.96</c:v>
                </c:pt>
              </c:numCache>
            </c:numRef>
          </c:val>
        </c:ser>
        <c:axId val="79660160"/>
        <c:axId val="79661696"/>
      </c:barChart>
      <c:catAx>
        <c:axId val="79660160"/>
        <c:scaling>
          <c:orientation val="minMax"/>
        </c:scaling>
        <c:axPos val="b"/>
        <c:majorTickMark val="none"/>
        <c:tickLblPos val="nextTo"/>
        <c:crossAx val="79661696"/>
        <c:crosses val="autoZero"/>
        <c:auto val="1"/>
        <c:lblAlgn val="ctr"/>
        <c:lblOffset val="100"/>
      </c:catAx>
      <c:valAx>
        <c:axId val="79661696"/>
        <c:scaling>
          <c:orientation val="minMax"/>
        </c:scaling>
        <c:axPos val="l"/>
        <c:majorGridlines/>
        <c:numFmt formatCode="0" sourceLinked="1"/>
        <c:majorTickMark val="none"/>
        <c:tickLblPos val="nextTo"/>
        <c:crossAx val="79660160"/>
        <c:crosses val="autoZero"/>
        <c:crossBetween val="between"/>
      </c:valAx>
    </c:plotArea>
    <c:legend>
      <c:legendPos val="r"/>
      <c:layout>
        <c:manualLayout>
          <c:xMode val="edge"/>
          <c:yMode val="edge"/>
          <c:x val="0.81159378515185543"/>
          <c:y val="0.74813290384156528"/>
          <c:w val="0.17054907199100125"/>
          <c:h val="0.18244631352899099"/>
        </c:manualLayout>
      </c:layout>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bg-BG" sz="1200"/>
              <a:t>Процентно разпределение на приходите по видовете външни</a:t>
            </a:r>
            <a:r>
              <a:rPr lang="bg-BG" sz="1200" baseline="0"/>
              <a:t> прояви за </a:t>
            </a:r>
            <a:r>
              <a:rPr lang="en-US" sz="1200"/>
              <a:t>2Q 2013</a:t>
            </a:r>
            <a:r>
              <a:rPr lang="bg-BG" sz="1200"/>
              <a:t>г.</a:t>
            </a:r>
          </a:p>
        </c:rich>
      </c:tx>
    </c:title>
    <c:view3D>
      <c:rotX val="30"/>
      <c:perspective val="30"/>
    </c:view3D>
    <c:plotArea>
      <c:layout/>
      <c:pie3DChart>
        <c:varyColors val="1"/>
        <c:ser>
          <c:idx val="0"/>
          <c:order val="0"/>
          <c:tx>
            <c:strRef>
              <c:f>'2Q_Comparison'!$C$234</c:f>
              <c:strCache>
                <c:ptCount val="1"/>
                <c:pt idx="0">
                  <c:v>2Q 2013г.</c:v>
                </c:pt>
              </c:strCache>
            </c:strRef>
          </c:tx>
          <c:cat>
            <c:strRef>
              <c:f>'2Q_Comparison'!$B$235:$B$238</c:f>
              <c:strCache>
                <c:ptCount val="4"/>
                <c:pt idx="0">
                  <c:v>наем на зали</c:v>
                </c:pt>
                <c:pt idx="1">
                  <c:v>подвижно обзавеждане</c:v>
                </c:pt>
                <c:pt idx="2">
                  <c:v>външни услуги в зали</c:v>
                </c:pt>
                <c:pt idx="3">
                  <c:v>комисионерство-билети</c:v>
                </c:pt>
              </c:strCache>
            </c:strRef>
          </c:cat>
          <c:val>
            <c:numRef>
              <c:f>'2Q_Comparison'!$C$235:$C$238</c:f>
              <c:numCache>
                <c:formatCode>0</c:formatCode>
                <c:ptCount val="4"/>
                <c:pt idx="0">
                  <c:v>754344.07000000007</c:v>
                </c:pt>
                <c:pt idx="1">
                  <c:v>132739.63</c:v>
                </c:pt>
                <c:pt idx="2">
                  <c:v>19918</c:v>
                </c:pt>
                <c:pt idx="3">
                  <c:v>11178.98</c:v>
                </c:pt>
              </c:numCache>
            </c:numRef>
          </c:val>
        </c:ser>
        <c:dLbls>
          <c:showPercent val="1"/>
        </c:dLbls>
      </c:pie3DChart>
    </c:plotArea>
    <c:legend>
      <c:legendPos val="r"/>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bg-BG" sz="1200"/>
              <a:t>Приходи от вътрешни прояви</a:t>
            </a:r>
            <a:endParaRPr lang="en-US" sz="1200"/>
          </a:p>
        </c:rich>
      </c:tx>
    </c:title>
    <c:plotArea>
      <c:layout/>
      <c:barChart>
        <c:barDir val="col"/>
        <c:grouping val="clustered"/>
        <c:ser>
          <c:idx val="0"/>
          <c:order val="0"/>
          <c:tx>
            <c:strRef>
              <c:f>'2Q_Comparison'!$U$1</c:f>
              <c:strCache>
                <c:ptCount val="1"/>
                <c:pt idx="0">
                  <c:v>2Q 2013г.</c:v>
                </c:pt>
              </c:strCache>
            </c:strRef>
          </c:tx>
          <c:cat>
            <c:strRef>
              <c:f>'2Q_Comparison'!$C$2:$F$2</c:f>
              <c:strCache>
                <c:ptCount val="4"/>
                <c:pt idx="0">
                  <c:v>Април</c:v>
                </c:pt>
                <c:pt idx="1">
                  <c:v>Май</c:v>
                </c:pt>
                <c:pt idx="2">
                  <c:v>Юни</c:v>
                </c:pt>
                <c:pt idx="3">
                  <c:v>Общо Q2</c:v>
                </c:pt>
              </c:strCache>
            </c:strRef>
          </c:cat>
          <c:val>
            <c:numRef>
              <c:f>'2Q_Comparison'!$C$24:$F$24</c:f>
              <c:numCache>
                <c:formatCode>0</c:formatCode>
                <c:ptCount val="4"/>
                <c:pt idx="0">
                  <c:v>14041.5</c:v>
                </c:pt>
                <c:pt idx="1">
                  <c:v>14639.67</c:v>
                </c:pt>
                <c:pt idx="2">
                  <c:v>10808.67</c:v>
                </c:pt>
                <c:pt idx="3">
                  <c:v>39489.840000000011</c:v>
                </c:pt>
              </c:numCache>
            </c:numRef>
          </c:val>
        </c:ser>
        <c:ser>
          <c:idx val="1"/>
          <c:order val="1"/>
          <c:tx>
            <c:strRef>
              <c:f>'2Q_Comparison'!$U$2</c:f>
              <c:strCache>
                <c:ptCount val="1"/>
                <c:pt idx="0">
                  <c:v>2Q 2012г.</c:v>
                </c:pt>
              </c:strCache>
            </c:strRef>
          </c:tx>
          <c:cat>
            <c:strRef>
              <c:f>'2Q_Comparison'!$C$2:$F$2</c:f>
              <c:strCache>
                <c:ptCount val="4"/>
                <c:pt idx="0">
                  <c:v>Април</c:v>
                </c:pt>
                <c:pt idx="1">
                  <c:v>Май</c:v>
                </c:pt>
                <c:pt idx="2">
                  <c:v>Юни</c:v>
                </c:pt>
                <c:pt idx="3">
                  <c:v>Общо Q2</c:v>
                </c:pt>
              </c:strCache>
            </c:strRef>
          </c:cat>
          <c:val>
            <c:numRef>
              <c:f>'2Q_Comparison'!$C$128:$F$128</c:f>
              <c:numCache>
                <c:formatCode>0</c:formatCode>
                <c:ptCount val="4"/>
                <c:pt idx="0">
                  <c:v>6729.88</c:v>
                </c:pt>
                <c:pt idx="1">
                  <c:v>242568.37999999998</c:v>
                </c:pt>
                <c:pt idx="2">
                  <c:v>9387.6400000000049</c:v>
                </c:pt>
                <c:pt idx="3">
                  <c:v>258685.9</c:v>
                </c:pt>
              </c:numCache>
            </c:numRef>
          </c:val>
        </c:ser>
        <c:axId val="79655296"/>
        <c:axId val="79656832"/>
      </c:barChart>
      <c:catAx>
        <c:axId val="79655296"/>
        <c:scaling>
          <c:orientation val="minMax"/>
        </c:scaling>
        <c:axPos val="b"/>
        <c:majorTickMark val="none"/>
        <c:tickLblPos val="nextTo"/>
        <c:crossAx val="79656832"/>
        <c:crosses val="autoZero"/>
        <c:auto val="1"/>
        <c:lblAlgn val="ctr"/>
        <c:lblOffset val="100"/>
      </c:catAx>
      <c:valAx>
        <c:axId val="79656832"/>
        <c:scaling>
          <c:orientation val="minMax"/>
        </c:scaling>
        <c:axPos val="l"/>
        <c:majorGridlines/>
        <c:numFmt formatCode="0" sourceLinked="1"/>
        <c:majorTickMark val="none"/>
        <c:tickLblPos val="nextTo"/>
        <c:crossAx val="79655296"/>
        <c:crosses val="autoZero"/>
        <c:crossBetween val="between"/>
      </c:valAx>
    </c:plotArea>
    <c:legend>
      <c:legendPos val="r"/>
    </c:legend>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bg-BG" sz="1200"/>
              <a:t>Приходи</a:t>
            </a:r>
            <a:r>
              <a:rPr lang="bg-BG" sz="1200" baseline="0"/>
              <a:t> по видове вътрешни прояви</a:t>
            </a:r>
            <a:endParaRPr lang="en-US" sz="1200"/>
          </a:p>
        </c:rich>
      </c:tx>
    </c:title>
    <c:view3D>
      <c:rAngAx val="1"/>
    </c:view3D>
    <c:plotArea>
      <c:layout/>
      <c:bar3DChart>
        <c:barDir val="col"/>
        <c:grouping val="clustered"/>
        <c:ser>
          <c:idx val="0"/>
          <c:order val="0"/>
          <c:tx>
            <c:strRef>
              <c:f>'2Q_Comparison'!$B$241</c:f>
              <c:strCache>
                <c:ptCount val="1"/>
                <c:pt idx="0">
                  <c:v>билети вътрешни продукции</c:v>
                </c:pt>
              </c:strCache>
            </c:strRef>
          </c:tx>
          <c:cat>
            <c:strRef>
              <c:f>'2Q_Comparison'!$C$240:$D$240</c:f>
              <c:strCache>
                <c:ptCount val="2"/>
                <c:pt idx="0">
                  <c:v>2Q 2013г.</c:v>
                </c:pt>
                <c:pt idx="1">
                  <c:v>2Q 2012г.</c:v>
                </c:pt>
              </c:strCache>
            </c:strRef>
          </c:cat>
          <c:val>
            <c:numRef>
              <c:f>'2Q_Comparison'!$C$241:$D$241</c:f>
              <c:numCache>
                <c:formatCode>0</c:formatCode>
                <c:ptCount val="2"/>
                <c:pt idx="0">
                  <c:v>27359.829999999987</c:v>
                </c:pt>
                <c:pt idx="1">
                  <c:v>81201.31</c:v>
                </c:pt>
              </c:numCache>
            </c:numRef>
          </c:val>
        </c:ser>
        <c:ser>
          <c:idx val="1"/>
          <c:order val="1"/>
          <c:tx>
            <c:strRef>
              <c:f>'2Q_Comparison'!$B$242</c:f>
              <c:strCache>
                <c:ptCount val="1"/>
                <c:pt idx="0">
                  <c:v>рекламни пакети вътр. Продукции</c:v>
                </c:pt>
              </c:strCache>
            </c:strRef>
          </c:tx>
          <c:cat>
            <c:strRef>
              <c:f>'2Q_Comparison'!$C$240:$D$240</c:f>
              <c:strCache>
                <c:ptCount val="2"/>
                <c:pt idx="0">
                  <c:v>2Q 2013г.</c:v>
                </c:pt>
                <c:pt idx="1">
                  <c:v>2Q 2012г.</c:v>
                </c:pt>
              </c:strCache>
            </c:strRef>
          </c:cat>
          <c:val>
            <c:numRef>
              <c:f>'2Q_Comparison'!$C$242:$D$242</c:f>
              <c:numCache>
                <c:formatCode>0</c:formatCode>
                <c:ptCount val="2"/>
                <c:pt idx="0">
                  <c:v>8400.01</c:v>
                </c:pt>
                <c:pt idx="1">
                  <c:v>174022.59</c:v>
                </c:pt>
              </c:numCache>
            </c:numRef>
          </c:val>
        </c:ser>
        <c:ser>
          <c:idx val="2"/>
          <c:order val="2"/>
          <c:tx>
            <c:strRef>
              <c:f>'2Q_Comparison'!$B$243</c:f>
              <c:strCache>
                <c:ptCount val="1"/>
                <c:pt idx="0">
                  <c:v>права за излъчване</c:v>
                </c:pt>
              </c:strCache>
            </c:strRef>
          </c:tx>
          <c:cat>
            <c:strRef>
              <c:f>'2Q_Comparison'!$C$240:$D$240</c:f>
              <c:strCache>
                <c:ptCount val="2"/>
                <c:pt idx="0">
                  <c:v>2Q 2013г.</c:v>
                </c:pt>
                <c:pt idx="1">
                  <c:v>2Q 2012г.</c:v>
                </c:pt>
              </c:strCache>
            </c:strRef>
          </c:cat>
          <c:val>
            <c:numRef>
              <c:f>'2Q_Comparison'!$C$243:$D$243</c:f>
              <c:numCache>
                <c:formatCode>0</c:formatCode>
                <c:ptCount val="2"/>
                <c:pt idx="0">
                  <c:v>3000</c:v>
                </c:pt>
                <c:pt idx="1">
                  <c:v>0</c:v>
                </c:pt>
              </c:numCache>
            </c:numRef>
          </c:val>
        </c:ser>
        <c:ser>
          <c:idx val="3"/>
          <c:order val="3"/>
          <c:tx>
            <c:strRef>
              <c:f>'2Q_Comparison'!$B$244</c:f>
              <c:strCache>
                <c:ptCount val="1"/>
                <c:pt idx="0">
                  <c:v>други предоставени услуги</c:v>
                </c:pt>
              </c:strCache>
            </c:strRef>
          </c:tx>
          <c:cat>
            <c:strRef>
              <c:f>'2Q_Comparison'!$C$240:$D$240</c:f>
              <c:strCache>
                <c:ptCount val="2"/>
                <c:pt idx="0">
                  <c:v>2Q 2013г.</c:v>
                </c:pt>
                <c:pt idx="1">
                  <c:v>2Q 2012г.</c:v>
                </c:pt>
              </c:strCache>
            </c:strRef>
          </c:cat>
          <c:val>
            <c:numRef>
              <c:f>'2Q_Comparison'!$C$244:$D$244</c:f>
              <c:numCache>
                <c:formatCode>0</c:formatCode>
                <c:ptCount val="2"/>
                <c:pt idx="0">
                  <c:v>730</c:v>
                </c:pt>
                <c:pt idx="1">
                  <c:v>3462</c:v>
                </c:pt>
              </c:numCache>
            </c:numRef>
          </c:val>
        </c:ser>
        <c:shape val="box"/>
        <c:axId val="79720832"/>
        <c:axId val="79722368"/>
        <c:axId val="0"/>
      </c:bar3DChart>
      <c:catAx>
        <c:axId val="79720832"/>
        <c:scaling>
          <c:orientation val="minMax"/>
        </c:scaling>
        <c:axPos val="b"/>
        <c:majorTickMark val="none"/>
        <c:tickLblPos val="nextTo"/>
        <c:crossAx val="79722368"/>
        <c:crosses val="autoZero"/>
        <c:auto val="1"/>
        <c:lblAlgn val="ctr"/>
        <c:lblOffset val="100"/>
      </c:catAx>
      <c:valAx>
        <c:axId val="79722368"/>
        <c:scaling>
          <c:orientation val="minMax"/>
        </c:scaling>
        <c:axPos val="l"/>
        <c:majorGridlines/>
        <c:numFmt formatCode="0" sourceLinked="1"/>
        <c:majorTickMark val="none"/>
        <c:tickLblPos val="nextTo"/>
        <c:crossAx val="79720832"/>
        <c:crosses val="autoZero"/>
        <c:crossBetween val="between"/>
      </c:valAx>
    </c:plotArea>
    <c:legend>
      <c:legendPos val="r"/>
    </c:legend>
    <c:plotVisOnly val="1"/>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en-US"/>
  <c:style val="26"/>
  <c:chart>
    <c:title>
      <c:tx>
        <c:rich>
          <a:bodyPr/>
          <a:lstStyle/>
          <a:p>
            <a:pPr>
              <a:defRPr/>
            </a:pPr>
            <a:r>
              <a:rPr lang="bg-BG" sz="1200"/>
              <a:t>Разпределение на приходите по направления</a:t>
            </a:r>
            <a:r>
              <a:rPr lang="bg-BG" sz="1200" baseline="0"/>
              <a:t> за </a:t>
            </a:r>
            <a:r>
              <a:rPr lang="en-US" sz="1200" baseline="0"/>
              <a:t>2Q </a:t>
            </a:r>
            <a:r>
              <a:rPr lang="bg-BG" sz="1200" baseline="0"/>
              <a:t>на 2013г.</a:t>
            </a:r>
            <a:endParaRPr lang="bg-BG" sz="1200"/>
          </a:p>
        </c:rich>
      </c:tx>
    </c:title>
    <c:plotArea>
      <c:layout/>
      <c:ofPieChart>
        <c:ofPieType val="pie"/>
        <c:varyColors val="1"/>
        <c:ser>
          <c:idx val="0"/>
          <c:order val="0"/>
          <c:tx>
            <c:strRef>
              <c:f>'2Q_Comparison'!$C$246</c:f>
              <c:strCache>
                <c:ptCount val="1"/>
                <c:pt idx="0">
                  <c:v>2Q 2013г.</c:v>
                </c:pt>
              </c:strCache>
            </c:strRef>
          </c:tx>
          <c:dLbls>
            <c:dLbl>
              <c:idx val="1"/>
              <c:layout>
                <c:manualLayout>
                  <c:x val="-5.617190296314354E-2"/>
                  <c:y val="-1.1796260350648673E-2"/>
                </c:manualLayout>
              </c:layout>
              <c:showPercent val="1"/>
            </c:dLbl>
            <c:dLbl>
              <c:idx val="2"/>
              <c:layout>
                <c:manualLayout>
                  <c:x val="2.8876513743455002E-2"/>
                  <c:y val="8.9507923972135233E-3"/>
                </c:manualLayout>
              </c:layout>
              <c:showPercent val="1"/>
            </c:dLbl>
            <c:showPercent val="1"/>
          </c:dLbls>
          <c:cat>
            <c:strRef>
              <c:f>'2Q_Comparison'!$B$247:$B$251</c:f>
              <c:strCache>
                <c:ptCount val="5"/>
                <c:pt idx="0">
                  <c:v>наем на площи по дълг. Договори</c:v>
                </c:pt>
                <c:pt idx="1">
                  <c:v>Други приходи </c:v>
                </c:pt>
                <c:pt idx="2">
                  <c:v>Финансови приходи</c:v>
                </c:pt>
                <c:pt idx="3">
                  <c:v>Външни прояви</c:v>
                </c:pt>
                <c:pt idx="4">
                  <c:v>Вътрешни прояви</c:v>
                </c:pt>
              </c:strCache>
            </c:strRef>
          </c:cat>
          <c:val>
            <c:numRef>
              <c:f>'2Q_Comparison'!$C$247:$C$251</c:f>
              <c:numCache>
                <c:formatCode>0</c:formatCode>
                <c:ptCount val="5"/>
                <c:pt idx="0">
                  <c:v>1313971.9099999999</c:v>
                </c:pt>
                <c:pt idx="1">
                  <c:v>11730.69</c:v>
                </c:pt>
                <c:pt idx="2">
                  <c:v>16703.18</c:v>
                </c:pt>
                <c:pt idx="3">
                  <c:v>918180.67999999924</c:v>
                </c:pt>
                <c:pt idx="4">
                  <c:v>39489.840000000011</c:v>
                </c:pt>
              </c:numCache>
            </c:numRef>
          </c:val>
        </c:ser>
        <c:dLbls>
          <c:showPercent val="1"/>
        </c:dLbls>
        <c:gapWidth val="100"/>
        <c:secondPieSize val="75"/>
        <c:serLines/>
      </c:ofPieChart>
    </c:plotArea>
    <c:legend>
      <c:legendPos val="b"/>
    </c:legend>
    <c:plotVisOnly val="1"/>
  </c:chart>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a:pPr>
            <a:r>
              <a:rPr lang="bg-BG" sz="1200"/>
              <a:t>Приходи-общо ФК Варна</a:t>
            </a:r>
            <a:endParaRPr lang="en-US" sz="1200"/>
          </a:p>
        </c:rich>
      </c:tx>
      <c:layout/>
    </c:title>
    <c:plotArea>
      <c:layout/>
      <c:barChart>
        <c:barDir val="col"/>
        <c:grouping val="clustered"/>
        <c:ser>
          <c:idx val="0"/>
          <c:order val="0"/>
          <c:tx>
            <c:strRef>
              <c:f>'2Q_Comparison'!$U$1</c:f>
              <c:strCache>
                <c:ptCount val="1"/>
                <c:pt idx="0">
                  <c:v>2Q 2013г.</c:v>
                </c:pt>
              </c:strCache>
            </c:strRef>
          </c:tx>
          <c:cat>
            <c:strRef>
              <c:f>'2Q_Comparison'!$G$2:$J$2</c:f>
              <c:strCache>
                <c:ptCount val="4"/>
                <c:pt idx="0">
                  <c:v>Април</c:v>
                </c:pt>
                <c:pt idx="1">
                  <c:v>Май</c:v>
                </c:pt>
                <c:pt idx="2">
                  <c:v>Юни</c:v>
                </c:pt>
                <c:pt idx="3">
                  <c:v>Общо Q2</c:v>
                </c:pt>
              </c:strCache>
            </c:strRef>
          </c:cat>
          <c:val>
            <c:numRef>
              <c:f>'2Q_Comparison'!$G$3:$J$3</c:f>
              <c:numCache>
                <c:formatCode>0</c:formatCode>
                <c:ptCount val="4"/>
                <c:pt idx="0">
                  <c:v>59897.090000000004</c:v>
                </c:pt>
                <c:pt idx="1">
                  <c:v>65854.370000000024</c:v>
                </c:pt>
                <c:pt idx="2">
                  <c:v>74548.14</c:v>
                </c:pt>
                <c:pt idx="3">
                  <c:v>200299.6</c:v>
                </c:pt>
              </c:numCache>
            </c:numRef>
          </c:val>
        </c:ser>
        <c:ser>
          <c:idx val="1"/>
          <c:order val="1"/>
          <c:tx>
            <c:strRef>
              <c:f>'2Q_Comparison'!$U$2</c:f>
              <c:strCache>
                <c:ptCount val="1"/>
                <c:pt idx="0">
                  <c:v>2Q 2012г.</c:v>
                </c:pt>
              </c:strCache>
            </c:strRef>
          </c:tx>
          <c:cat>
            <c:strRef>
              <c:f>'2Q_Comparison'!$G$2:$J$2</c:f>
              <c:strCache>
                <c:ptCount val="4"/>
                <c:pt idx="0">
                  <c:v>Април</c:v>
                </c:pt>
                <c:pt idx="1">
                  <c:v>Май</c:v>
                </c:pt>
                <c:pt idx="2">
                  <c:v>Юни</c:v>
                </c:pt>
                <c:pt idx="3">
                  <c:v>Общо Q2</c:v>
                </c:pt>
              </c:strCache>
            </c:strRef>
          </c:cat>
          <c:val>
            <c:numRef>
              <c:f>'2Q_Comparison'!$G$107:$J$107</c:f>
              <c:numCache>
                <c:formatCode>0</c:formatCode>
                <c:ptCount val="4"/>
                <c:pt idx="0">
                  <c:v>54311.460000000006</c:v>
                </c:pt>
                <c:pt idx="1">
                  <c:v>46631.710000000006</c:v>
                </c:pt>
                <c:pt idx="2">
                  <c:v>72437.509999999995</c:v>
                </c:pt>
                <c:pt idx="3">
                  <c:v>173380.68</c:v>
                </c:pt>
              </c:numCache>
            </c:numRef>
          </c:val>
        </c:ser>
        <c:gapWidth val="75"/>
        <c:overlap val="-25"/>
        <c:axId val="80937344"/>
        <c:axId val="80938880"/>
      </c:barChart>
      <c:catAx>
        <c:axId val="80937344"/>
        <c:scaling>
          <c:orientation val="minMax"/>
        </c:scaling>
        <c:axPos val="b"/>
        <c:numFmt formatCode="0" sourceLinked="1"/>
        <c:majorTickMark val="none"/>
        <c:tickLblPos val="nextTo"/>
        <c:crossAx val="80938880"/>
        <c:crosses val="autoZero"/>
        <c:auto val="1"/>
        <c:lblAlgn val="ctr"/>
        <c:lblOffset val="100"/>
      </c:catAx>
      <c:valAx>
        <c:axId val="80938880"/>
        <c:scaling>
          <c:orientation val="minMax"/>
        </c:scaling>
        <c:axPos val="l"/>
        <c:majorGridlines/>
        <c:numFmt formatCode="0" sourceLinked="1"/>
        <c:majorTickMark val="none"/>
        <c:tickLblPos val="nextTo"/>
        <c:spPr>
          <a:ln w="9525">
            <a:noFill/>
          </a:ln>
        </c:spPr>
        <c:crossAx val="80937344"/>
        <c:crosses val="autoZero"/>
        <c:crossBetween val="between"/>
      </c:valAx>
    </c:plotArea>
    <c:legend>
      <c:legendPos val="b"/>
      <c:layout/>
    </c:legend>
    <c:plotVisOnly val="1"/>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a:pPr>
            <a:r>
              <a:rPr lang="bg-BG" sz="1200"/>
              <a:t>Разпределение</a:t>
            </a:r>
            <a:r>
              <a:rPr lang="bg-BG" sz="1200" baseline="0"/>
              <a:t> на п</a:t>
            </a:r>
            <a:r>
              <a:rPr lang="bg-BG" sz="1200"/>
              <a:t>риходите по направления</a:t>
            </a:r>
            <a:endParaRPr lang="en-US" sz="1200"/>
          </a:p>
        </c:rich>
      </c:tx>
      <c:layout/>
    </c:title>
    <c:plotArea>
      <c:layout/>
      <c:barChart>
        <c:barDir val="col"/>
        <c:grouping val="clustered"/>
        <c:ser>
          <c:idx val="0"/>
          <c:order val="0"/>
          <c:tx>
            <c:strRef>
              <c:f>'2Q_Comparison'!$H$213</c:f>
              <c:strCache>
                <c:ptCount val="1"/>
                <c:pt idx="0">
                  <c:v>2Q 2013г.</c:v>
                </c:pt>
              </c:strCache>
            </c:strRef>
          </c:tx>
          <c:cat>
            <c:strRef>
              <c:f>'2Q_Comparison'!$G$214:$G$216</c:f>
              <c:strCache>
                <c:ptCount val="3"/>
                <c:pt idx="0">
                  <c:v>Приходи от наем на площи по дълг. договори</c:v>
                </c:pt>
                <c:pt idx="1">
                  <c:v>Приходи от управление и организация на дейности и прояви </c:v>
                </c:pt>
                <c:pt idx="2">
                  <c:v>Други приходи </c:v>
                </c:pt>
              </c:strCache>
            </c:strRef>
          </c:cat>
          <c:val>
            <c:numRef>
              <c:f>'2Q_Comparison'!$H$214:$H$216</c:f>
              <c:numCache>
                <c:formatCode>0</c:formatCode>
                <c:ptCount val="3"/>
                <c:pt idx="0">
                  <c:v>90086.299999999988</c:v>
                </c:pt>
                <c:pt idx="1">
                  <c:v>104306.14</c:v>
                </c:pt>
                <c:pt idx="2">
                  <c:v>5907.1600000000035</c:v>
                </c:pt>
              </c:numCache>
            </c:numRef>
          </c:val>
        </c:ser>
        <c:ser>
          <c:idx val="1"/>
          <c:order val="1"/>
          <c:tx>
            <c:strRef>
              <c:f>'2Q_Comparison'!$I$213</c:f>
              <c:strCache>
                <c:ptCount val="1"/>
                <c:pt idx="0">
                  <c:v>2Q 2012г.</c:v>
                </c:pt>
              </c:strCache>
            </c:strRef>
          </c:tx>
          <c:cat>
            <c:strRef>
              <c:f>'2Q_Comparison'!$G$214:$G$216</c:f>
              <c:strCache>
                <c:ptCount val="3"/>
                <c:pt idx="0">
                  <c:v>Приходи от наем на площи по дълг. договори</c:v>
                </c:pt>
                <c:pt idx="1">
                  <c:v>Приходи от управление и организация на дейности и прояви </c:v>
                </c:pt>
                <c:pt idx="2">
                  <c:v>Други приходи </c:v>
                </c:pt>
              </c:strCache>
            </c:strRef>
          </c:cat>
          <c:val>
            <c:numRef>
              <c:f>'2Q_Comparison'!$I$214:$I$216</c:f>
              <c:numCache>
                <c:formatCode>0</c:formatCode>
                <c:ptCount val="3"/>
                <c:pt idx="0">
                  <c:v>43537.54</c:v>
                </c:pt>
                <c:pt idx="1">
                  <c:v>110004.70999999999</c:v>
                </c:pt>
                <c:pt idx="2">
                  <c:v>19838.43</c:v>
                </c:pt>
              </c:numCache>
            </c:numRef>
          </c:val>
        </c:ser>
        <c:axId val="80959744"/>
        <c:axId val="80969728"/>
      </c:barChart>
      <c:catAx>
        <c:axId val="80959744"/>
        <c:scaling>
          <c:orientation val="minMax"/>
        </c:scaling>
        <c:axPos val="b"/>
        <c:majorTickMark val="none"/>
        <c:tickLblPos val="nextTo"/>
        <c:crossAx val="80969728"/>
        <c:crosses val="autoZero"/>
        <c:auto val="1"/>
        <c:lblAlgn val="ctr"/>
        <c:lblOffset val="100"/>
      </c:catAx>
      <c:valAx>
        <c:axId val="80969728"/>
        <c:scaling>
          <c:orientation val="minMax"/>
        </c:scaling>
        <c:axPos val="l"/>
        <c:majorGridlines/>
        <c:numFmt formatCode="0" sourceLinked="1"/>
        <c:majorTickMark val="none"/>
        <c:tickLblPos val="nextTo"/>
        <c:crossAx val="80959744"/>
        <c:crosses val="autoZero"/>
        <c:crossBetween val="between"/>
      </c:valAx>
    </c:plotArea>
    <c:legend>
      <c:legendPos val="r"/>
      <c:layout/>
    </c:legend>
    <c:plotVisOnly val="1"/>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en-US"/>
  <c:style val="26"/>
  <c:chart>
    <c:title>
      <c:tx>
        <c:rich>
          <a:bodyPr/>
          <a:lstStyle/>
          <a:p>
            <a:pPr>
              <a:defRPr/>
            </a:pPr>
            <a:r>
              <a:rPr lang="bg-BG" sz="1400"/>
              <a:t>Приходи</a:t>
            </a:r>
            <a:r>
              <a:rPr lang="bg-BG" sz="1400" baseline="0"/>
              <a:t> от наем на площи по дългосрочни договори</a:t>
            </a:r>
            <a:endParaRPr lang="en-US" sz="1400"/>
          </a:p>
        </c:rich>
      </c:tx>
      <c:layout/>
    </c:title>
    <c:plotArea>
      <c:layout/>
      <c:barChart>
        <c:barDir val="col"/>
        <c:grouping val="clustered"/>
        <c:ser>
          <c:idx val="0"/>
          <c:order val="0"/>
          <c:tx>
            <c:strRef>
              <c:f>'2Q_Comparison'!$U$1</c:f>
              <c:strCache>
                <c:ptCount val="1"/>
                <c:pt idx="0">
                  <c:v>2Q 2013г.</c:v>
                </c:pt>
              </c:strCache>
            </c:strRef>
          </c:tx>
          <c:cat>
            <c:strRef>
              <c:f>'2Q_Comparison'!$G$2:$J$2</c:f>
              <c:strCache>
                <c:ptCount val="4"/>
                <c:pt idx="0">
                  <c:v>Април</c:v>
                </c:pt>
                <c:pt idx="1">
                  <c:v>Май</c:v>
                </c:pt>
                <c:pt idx="2">
                  <c:v>Юни</c:v>
                </c:pt>
                <c:pt idx="3">
                  <c:v>Общо Q2</c:v>
                </c:pt>
              </c:strCache>
            </c:strRef>
          </c:cat>
          <c:val>
            <c:numRef>
              <c:f>'2Q_Comparison'!$G$7:$J$7</c:f>
              <c:numCache>
                <c:formatCode>0</c:formatCode>
                <c:ptCount val="4"/>
                <c:pt idx="0">
                  <c:v>24136.38</c:v>
                </c:pt>
                <c:pt idx="1">
                  <c:v>28259.75999999998</c:v>
                </c:pt>
                <c:pt idx="2">
                  <c:v>33832.179999999993</c:v>
                </c:pt>
                <c:pt idx="3">
                  <c:v>86228.319999999992</c:v>
                </c:pt>
              </c:numCache>
            </c:numRef>
          </c:val>
        </c:ser>
        <c:ser>
          <c:idx val="1"/>
          <c:order val="1"/>
          <c:tx>
            <c:strRef>
              <c:f>'2Q_Comparison'!$U$2</c:f>
              <c:strCache>
                <c:ptCount val="1"/>
                <c:pt idx="0">
                  <c:v>2Q 2012г.</c:v>
                </c:pt>
              </c:strCache>
            </c:strRef>
          </c:tx>
          <c:cat>
            <c:strRef>
              <c:f>'2Q_Comparison'!$G$2:$J$2</c:f>
              <c:strCache>
                <c:ptCount val="4"/>
                <c:pt idx="0">
                  <c:v>Април</c:v>
                </c:pt>
                <c:pt idx="1">
                  <c:v>Май</c:v>
                </c:pt>
                <c:pt idx="2">
                  <c:v>Юни</c:v>
                </c:pt>
                <c:pt idx="3">
                  <c:v>Общо Q2</c:v>
                </c:pt>
              </c:strCache>
            </c:strRef>
          </c:cat>
          <c:val>
            <c:numRef>
              <c:f>'2Q_Comparison'!$G$111:$J$111</c:f>
              <c:numCache>
                <c:formatCode>0</c:formatCode>
                <c:ptCount val="4"/>
                <c:pt idx="0">
                  <c:v>6339.26</c:v>
                </c:pt>
                <c:pt idx="1">
                  <c:v>16898.66</c:v>
                </c:pt>
                <c:pt idx="2">
                  <c:v>20299.62</c:v>
                </c:pt>
                <c:pt idx="3">
                  <c:v>43537.54</c:v>
                </c:pt>
              </c:numCache>
            </c:numRef>
          </c:val>
        </c:ser>
        <c:gapWidth val="75"/>
        <c:overlap val="-25"/>
        <c:axId val="81005568"/>
        <c:axId val="81031936"/>
      </c:barChart>
      <c:catAx>
        <c:axId val="81005568"/>
        <c:scaling>
          <c:orientation val="minMax"/>
        </c:scaling>
        <c:axPos val="b"/>
        <c:majorTickMark val="none"/>
        <c:tickLblPos val="nextTo"/>
        <c:crossAx val="81031936"/>
        <c:crosses val="autoZero"/>
        <c:auto val="1"/>
        <c:lblAlgn val="ctr"/>
        <c:lblOffset val="100"/>
      </c:catAx>
      <c:valAx>
        <c:axId val="81031936"/>
        <c:scaling>
          <c:orientation val="minMax"/>
        </c:scaling>
        <c:axPos val="l"/>
        <c:majorGridlines/>
        <c:numFmt formatCode="0" sourceLinked="1"/>
        <c:majorTickMark val="none"/>
        <c:tickLblPos val="nextTo"/>
        <c:spPr>
          <a:ln w="9525">
            <a:noFill/>
          </a:ln>
        </c:spPr>
        <c:crossAx val="81005568"/>
        <c:crosses val="autoZero"/>
        <c:crossBetween val="between"/>
      </c:valAx>
    </c:plotArea>
    <c:legend>
      <c:legendPos val="b"/>
      <c:layout/>
    </c:legend>
    <c:plotVisOnly val="1"/>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a:pPr>
            <a:r>
              <a:rPr lang="bg-BG" sz="1200" b="1" i="0" baseline="0">
                <a:latin typeface="+mn-lt"/>
              </a:rPr>
              <a:t>Разпределение на приходите от дълг. наеми по видове площи за 2</a:t>
            </a:r>
            <a:r>
              <a:rPr lang="en-US" sz="1200" b="1" i="0" baseline="0">
                <a:latin typeface="+mn-lt"/>
              </a:rPr>
              <a:t>Q </a:t>
            </a:r>
            <a:r>
              <a:rPr lang="bg-BG" sz="1200" b="1" i="0" baseline="0">
                <a:latin typeface="+mn-lt"/>
              </a:rPr>
              <a:t>на 2012г. и 2013г.</a:t>
            </a:r>
            <a:endParaRPr lang="en-US" sz="1200" b="1" i="0" baseline="0">
              <a:latin typeface="+mn-lt"/>
            </a:endParaRPr>
          </a:p>
        </c:rich>
      </c:tx>
      <c:layout>
        <c:manualLayout>
          <c:xMode val="edge"/>
          <c:yMode val="edge"/>
          <c:x val="0.16266893591928588"/>
          <c:y val="0"/>
        </c:manualLayout>
      </c:layout>
    </c:title>
    <c:view3D>
      <c:rAngAx val="1"/>
    </c:view3D>
    <c:plotArea>
      <c:layout>
        <c:manualLayout>
          <c:layoutTarget val="inner"/>
          <c:xMode val="edge"/>
          <c:yMode val="edge"/>
          <c:x val="0.12939323164851407"/>
          <c:y val="0.1366666911215072"/>
          <c:w val="0.83460238545574128"/>
          <c:h val="0.45849279927222497"/>
        </c:manualLayout>
      </c:layout>
      <c:bar3DChart>
        <c:barDir val="col"/>
        <c:grouping val="clustered"/>
        <c:ser>
          <c:idx val="0"/>
          <c:order val="0"/>
          <c:tx>
            <c:strRef>
              <c:f>'2Q_Comparison'!$H$218</c:f>
              <c:strCache>
                <c:ptCount val="1"/>
                <c:pt idx="0">
                  <c:v>2Q 2013г.</c:v>
                </c:pt>
              </c:strCache>
            </c:strRef>
          </c:tx>
          <c:cat>
            <c:strRef>
              <c:f>'2Q_Comparison'!$G$219:$G$226</c:f>
              <c:strCache>
                <c:ptCount val="8"/>
                <c:pt idx="0">
                  <c:v>офисни площи</c:v>
                </c:pt>
                <c:pt idx="1">
                  <c:v>търговски площи</c:v>
                </c:pt>
                <c:pt idx="2">
                  <c:v>складови площи</c:v>
                </c:pt>
                <c:pt idx="3">
                  <c:v>закрити паркоместа</c:v>
                </c:pt>
                <c:pt idx="4">
                  <c:v>открити паркоместа</c:v>
                </c:pt>
                <c:pt idx="5">
                  <c:v>площи за колокация</c:v>
                </c:pt>
                <c:pt idx="6">
                  <c:v>покривни площи</c:v>
                </c:pt>
                <c:pt idx="7">
                  <c:v>рекламни площи</c:v>
                </c:pt>
              </c:strCache>
            </c:strRef>
          </c:cat>
          <c:val>
            <c:numRef>
              <c:f>'2Q_Comparison'!$H$219:$H$226</c:f>
              <c:numCache>
                <c:formatCode>0</c:formatCode>
                <c:ptCount val="8"/>
                <c:pt idx="0">
                  <c:v>6074.4299999999994</c:v>
                </c:pt>
                <c:pt idx="1">
                  <c:v>52856.71</c:v>
                </c:pt>
                <c:pt idx="2">
                  <c:v>2499.9899999999998</c:v>
                </c:pt>
                <c:pt idx="3">
                  <c:v>5000.01</c:v>
                </c:pt>
                <c:pt idx="4">
                  <c:v>6558.34</c:v>
                </c:pt>
                <c:pt idx="5">
                  <c:v>0</c:v>
                </c:pt>
                <c:pt idx="6">
                  <c:v>564.53</c:v>
                </c:pt>
                <c:pt idx="7">
                  <c:v>12674.31</c:v>
                </c:pt>
              </c:numCache>
            </c:numRef>
          </c:val>
        </c:ser>
        <c:ser>
          <c:idx val="1"/>
          <c:order val="1"/>
          <c:tx>
            <c:strRef>
              <c:f>'2Q_Comparison'!$I$218</c:f>
              <c:strCache>
                <c:ptCount val="1"/>
                <c:pt idx="0">
                  <c:v>2Q 2012г.</c:v>
                </c:pt>
              </c:strCache>
            </c:strRef>
          </c:tx>
          <c:cat>
            <c:strRef>
              <c:f>'2Q_Comparison'!$G$219:$G$226</c:f>
              <c:strCache>
                <c:ptCount val="8"/>
                <c:pt idx="0">
                  <c:v>офисни площи</c:v>
                </c:pt>
                <c:pt idx="1">
                  <c:v>търговски площи</c:v>
                </c:pt>
                <c:pt idx="2">
                  <c:v>складови площи</c:v>
                </c:pt>
                <c:pt idx="3">
                  <c:v>закрити паркоместа</c:v>
                </c:pt>
                <c:pt idx="4">
                  <c:v>открити паркоместа</c:v>
                </c:pt>
                <c:pt idx="5">
                  <c:v>площи за колокация</c:v>
                </c:pt>
                <c:pt idx="6">
                  <c:v>покривни площи</c:v>
                </c:pt>
                <c:pt idx="7">
                  <c:v>рекламни площи</c:v>
                </c:pt>
              </c:strCache>
            </c:strRef>
          </c:cat>
          <c:val>
            <c:numRef>
              <c:f>'2Q_Comparison'!$I$219:$I$226</c:f>
              <c:numCache>
                <c:formatCode>0</c:formatCode>
                <c:ptCount val="8"/>
                <c:pt idx="0">
                  <c:v>1875</c:v>
                </c:pt>
                <c:pt idx="1">
                  <c:v>15833.34</c:v>
                </c:pt>
                <c:pt idx="2">
                  <c:v>0</c:v>
                </c:pt>
                <c:pt idx="3">
                  <c:v>0</c:v>
                </c:pt>
                <c:pt idx="4">
                  <c:v>4237.7700000000013</c:v>
                </c:pt>
                <c:pt idx="5">
                  <c:v>583.33999999999946</c:v>
                </c:pt>
                <c:pt idx="6">
                  <c:v>3333.32</c:v>
                </c:pt>
                <c:pt idx="7">
                  <c:v>17674.769999999997</c:v>
                </c:pt>
              </c:numCache>
            </c:numRef>
          </c:val>
        </c:ser>
        <c:gapWidth val="75"/>
        <c:shape val="box"/>
        <c:axId val="81049088"/>
        <c:axId val="81050624"/>
        <c:axId val="0"/>
      </c:bar3DChart>
      <c:catAx>
        <c:axId val="81049088"/>
        <c:scaling>
          <c:orientation val="minMax"/>
        </c:scaling>
        <c:axPos val="b"/>
        <c:majorTickMark val="none"/>
        <c:tickLblPos val="nextTo"/>
        <c:crossAx val="81050624"/>
        <c:crosses val="autoZero"/>
        <c:auto val="1"/>
        <c:lblAlgn val="ctr"/>
        <c:lblOffset val="100"/>
      </c:catAx>
      <c:valAx>
        <c:axId val="81050624"/>
        <c:scaling>
          <c:orientation val="minMax"/>
        </c:scaling>
        <c:axPos val="l"/>
        <c:majorGridlines/>
        <c:numFmt formatCode="0" sourceLinked="1"/>
        <c:majorTickMark val="none"/>
        <c:tickLblPos val="nextTo"/>
        <c:spPr>
          <a:ln w="9525">
            <a:noFill/>
          </a:ln>
        </c:spPr>
        <c:crossAx val="81049088"/>
        <c:crosses val="autoZero"/>
        <c:crossBetween val="between"/>
      </c:valAx>
    </c:plotArea>
    <c:legend>
      <c:legendPos val="b"/>
      <c:layout>
        <c:manualLayout>
          <c:xMode val="edge"/>
          <c:yMode val="edge"/>
          <c:x val="0.77733769795913765"/>
          <c:y val="0.77181473664990152"/>
          <c:w val="0.20141664489236347"/>
          <c:h val="0.19712761595466358"/>
        </c:manualLayout>
      </c:layout>
    </c:legend>
    <c:plotVisOnly val="1"/>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a:pPr>
            <a:r>
              <a:rPr lang="bg-BG" sz="1200"/>
              <a:t>Приходи от организация и управление на дейности и прояви</a:t>
            </a:r>
            <a:endParaRPr lang="en-US" sz="1200"/>
          </a:p>
        </c:rich>
      </c:tx>
      <c:layout/>
    </c:title>
    <c:plotArea>
      <c:layout/>
      <c:barChart>
        <c:barDir val="col"/>
        <c:grouping val="clustered"/>
        <c:ser>
          <c:idx val="0"/>
          <c:order val="0"/>
          <c:tx>
            <c:strRef>
              <c:f>'2Q_Comparison'!$U$1</c:f>
              <c:strCache>
                <c:ptCount val="1"/>
                <c:pt idx="0">
                  <c:v>2Q 2013г.</c:v>
                </c:pt>
              </c:strCache>
            </c:strRef>
          </c:tx>
          <c:cat>
            <c:strRef>
              <c:f>'2Q_Comparison'!$G$2:$J$2</c:f>
              <c:strCache>
                <c:ptCount val="4"/>
                <c:pt idx="0">
                  <c:v>Април</c:v>
                </c:pt>
                <c:pt idx="1">
                  <c:v>Май</c:v>
                </c:pt>
                <c:pt idx="2">
                  <c:v>Юни</c:v>
                </c:pt>
                <c:pt idx="3">
                  <c:v>Общо Q2</c:v>
                </c:pt>
              </c:strCache>
            </c:strRef>
          </c:cat>
          <c:val>
            <c:numRef>
              <c:f>'2Q_Comparison'!$G$17:$J$17</c:f>
              <c:numCache>
                <c:formatCode>0</c:formatCode>
                <c:ptCount val="4"/>
                <c:pt idx="0">
                  <c:v>35094.050000000003</c:v>
                </c:pt>
                <c:pt idx="1">
                  <c:v>37594.61</c:v>
                </c:pt>
                <c:pt idx="2">
                  <c:v>31617.480000000018</c:v>
                </c:pt>
                <c:pt idx="3">
                  <c:v>104306.14</c:v>
                </c:pt>
              </c:numCache>
            </c:numRef>
          </c:val>
        </c:ser>
        <c:ser>
          <c:idx val="1"/>
          <c:order val="1"/>
          <c:tx>
            <c:strRef>
              <c:f>'2Q_Comparison'!$U$2</c:f>
              <c:strCache>
                <c:ptCount val="1"/>
                <c:pt idx="0">
                  <c:v>2Q 2012г.</c:v>
                </c:pt>
              </c:strCache>
            </c:strRef>
          </c:tx>
          <c:cat>
            <c:strRef>
              <c:f>'2Q_Comparison'!$G$2:$J$2</c:f>
              <c:strCache>
                <c:ptCount val="4"/>
                <c:pt idx="0">
                  <c:v>Април</c:v>
                </c:pt>
                <c:pt idx="1">
                  <c:v>Май</c:v>
                </c:pt>
                <c:pt idx="2">
                  <c:v>Юни</c:v>
                </c:pt>
                <c:pt idx="3">
                  <c:v>Общо Q2</c:v>
                </c:pt>
              </c:strCache>
            </c:strRef>
          </c:cat>
          <c:val>
            <c:numRef>
              <c:f>'2Q_Comparison'!$G$121:$J$121</c:f>
              <c:numCache>
                <c:formatCode>0</c:formatCode>
                <c:ptCount val="4"/>
                <c:pt idx="0">
                  <c:v>36413.630000000005</c:v>
                </c:pt>
                <c:pt idx="1">
                  <c:v>25858.25</c:v>
                </c:pt>
                <c:pt idx="2">
                  <c:v>47732.83</c:v>
                </c:pt>
                <c:pt idx="3">
                  <c:v>110004.70999999999</c:v>
                </c:pt>
              </c:numCache>
            </c:numRef>
          </c:val>
        </c:ser>
        <c:gapWidth val="75"/>
        <c:overlap val="-25"/>
        <c:axId val="81103872"/>
        <c:axId val="81113856"/>
      </c:barChart>
      <c:catAx>
        <c:axId val="81103872"/>
        <c:scaling>
          <c:orientation val="minMax"/>
        </c:scaling>
        <c:axPos val="b"/>
        <c:majorTickMark val="none"/>
        <c:tickLblPos val="nextTo"/>
        <c:crossAx val="81113856"/>
        <c:crosses val="autoZero"/>
        <c:auto val="1"/>
        <c:lblAlgn val="ctr"/>
        <c:lblOffset val="100"/>
      </c:catAx>
      <c:valAx>
        <c:axId val="81113856"/>
        <c:scaling>
          <c:orientation val="minMax"/>
        </c:scaling>
        <c:axPos val="l"/>
        <c:majorGridlines/>
        <c:numFmt formatCode="0" sourceLinked="1"/>
        <c:majorTickMark val="none"/>
        <c:tickLblPos val="nextTo"/>
        <c:crossAx val="81103872"/>
        <c:crosses val="autoZero"/>
        <c:crossBetween val="between"/>
      </c:valAx>
    </c:plotArea>
    <c:legend>
      <c:legendPos val="b"/>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bg-BG" sz="1400"/>
              <a:t>Разпределение</a:t>
            </a:r>
            <a:r>
              <a:rPr lang="bg-BG" sz="1400" baseline="0"/>
              <a:t> на приходите по видове дейности</a:t>
            </a:r>
            <a:endParaRPr lang="en-US" sz="1400"/>
          </a:p>
        </c:rich>
      </c:tx>
    </c:title>
    <c:plotArea>
      <c:layout/>
      <c:barChart>
        <c:barDir val="col"/>
        <c:grouping val="stacked"/>
        <c:ser>
          <c:idx val="0"/>
          <c:order val="0"/>
          <c:tx>
            <c:strRef>
              <c:f>'2Q_Comparison'!$B$225</c:f>
              <c:strCache>
                <c:ptCount val="1"/>
                <c:pt idx="0">
                  <c:v>Приходи от наем на площи по дълг. договори</c:v>
                </c:pt>
              </c:strCache>
            </c:strRef>
          </c:tx>
          <c:cat>
            <c:strRef>
              <c:f>'2Q_Comparison'!$C$224:$D$224</c:f>
              <c:strCache>
                <c:ptCount val="2"/>
                <c:pt idx="0">
                  <c:v>2Q 2013г.</c:v>
                </c:pt>
                <c:pt idx="1">
                  <c:v>2Q 2012г.</c:v>
                </c:pt>
              </c:strCache>
            </c:strRef>
          </c:cat>
          <c:val>
            <c:numRef>
              <c:f>'2Q_Comparison'!$C$225:$D$225</c:f>
              <c:numCache>
                <c:formatCode>0</c:formatCode>
                <c:ptCount val="2"/>
                <c:pt idx="0">
                  <c:v>1381110.48</c:v>
                </c:pt>
                <c:pt idx="1">
                  <c:v>1310459.2</c:v>
                </c:pt>
              </c:numCache>
            </c:numRef>
          </c:val>
        </c:ser>
        <c:ser>
          <c:idx val="1"/>
          <c:order val="1"/>
          <c:tx>
            <c:strRef>
              <c:f>'2Q_Comparison'!$B$226</c:f>
              <c:strCache>
                <c:ptCount val="1"/>
                <c:pt idx="0">
                  <c:v>Приходи от управление и организация на дейности и прояви </c:v>
                </c:pt>
              </c:strCache>
            </c:strRef>
          </c:tx>
          <c:cat>
            <c:strRef>
              <c:f>'2Q_Comparison'!$C$224:$D$224</c:f>
              <c:strCache>
                <c:ptCount val="2"/>
                <c:pt idx="0">
                  <c:v>2Q 2013г.</c:v>
                </c:pt>
                <c:pt idx="1">
                  <c:v>2Q 2012г.</c:v>
                </c:pt>
              </c:strCache>
            </c:strRef>
          </c:cat>
          <c:val>
            <c:numRef>
              <c:f>'2Q_Comparison'!$C$226:$D$226</c:f>
              <c:numCache>
                <c:formatCode>0</c:formatCode>
                <c:ptCount val="2"/>
                <c:pt idx="0">
                  <c:v>957670.52</c:v>
                </c:pt>
                <c:pt idx="1">
                  <c:v>937167.48</c:v>
                </c:pt>
              </c:numCache>
            </c:numRef>
          </c:val>
        </c:ser>
        <c:ser>
          <c:idx val="2"/>
          <c:order val="2"/>
          <c:tx>
            <c:strRef>
              <c:f>'2Q_Comparison'!$B$227</c:f>
              <c:strCache>
                <c:ptCount val="1"/>
                <c:pt idx="0">
                  <c:v>Други приходи </c:v>
                </c:pt>
              </c:strCache>
            </c:strRef>
          </c:tx>
          <c:cat>
            <c:strRef>
              <c:f>'2Q_Comparison'!$C$224:$D$224</c:f>
              <c:strCache>
                <c:ptCount val="2"/>
                <c:pt idx="0">
                  <c:v>2Q 2013г.</c:v>
                </c:pt>
                <c:pt idx="1">
                  <c:v>2Q 2012г.</c:v>
                </c:pt>
              </c:strCache>
            </c:strRef>
          </c:cat>
          <c:val>
            <c:numRef>
              <c:f>'2Q_Comparison'!$C$227:$D$227</c:f>
              <c:numCache>
                <c:formatCode>0</c:formatCode>
                <c:ptCount val="2"/>
                <c:pt idx="0">
                  <c:v>11730.69</c:v>
                </c:pt>
                <c:pt idx="1">
                  <c:v>11899.640000000005</c:v>
                </c:pt>
              </c:numCache>
            </c:numRef>
          </c:val>
        </c:ser>
        <c:ser>
          <c:idx val="3"/>
          <c:order val="3"/>
          <c:tx>
            <c:strRef>
              <c:f>'2Q_Comparison'!$B$228</c:f>
              <c:strCache>
                <c:ptCount val="1"/>
                <c:pt idx="0">
                  <c:v>Финансови приходи</c:v>
                </c:pt>
              </c:strCache>
            </c:strRef>
          </c:tx>
          <c:cat>
            <c:strRef>
              <c:f>'2Q_Comparison'!$C$224:$D$224</c:f>
              <c:strCache>
                <c:ptCount val="2"/>
                <c:pt idx="0">
                  <c:v>2Q 2013г.</c:v>
                </c:pt>
                <c:pt idx="1">
                  <c:v>2Q 2012г.</c:v>
                </c:pt>
              </c:strCache>
            </c:strRef>
          </c:cat>
          <c:val>
            <c:numRef>
              <c:f>'2Q_Comparison'!$C$228:$D$228</c:f>
              <c:numCache>
                <c:formatCode>0</c:formatCode>
                <c:ptCount val="2"/>
                <c:pt idx="0">
                  <c:v>16703.18</c:v>
                </c:pt>
                <c:pt idx="1">
                  <c:v>2081.09</c:v>
                </c:pt>
              </c:numCache>
            </c:numRef>
          </c:val>
        </c:ser>
        <c:gapWidth val="55"/>
        <c:overlap val="100"/>
        <c:axId val="76461568"/>
        <c:axId val="76463104"/>
      </c:barChart>
      <c:catAx>
        <c:axId val="76461568"/>
        <c:scaling>
          <c:orientation val="minMax"/>
        </c:scaling>
        <c:axPos val="b"/>
        <c:majorTickMark val="none"/>
        <c:tickLblPos val="nextTo"/>
        <c:crossAx val="76463104"/>
        <c:crosses val="autoZero"/>
        <c:auto val="1"/>
        <c:lblAlgn val="ctr"/>
        <c:lblOffset val="100"/>
      </c:catAx>
      <c:valAx>
        <c:axId val="76463104"/>
        <c:scaling>
          <c:orientation val="minMax"/>
        </c:scaling>
        <c:axPos val="l"/>
        <c:majorGridlines/>
        <c:numFmt formatCode="0" sourceLinked="1"/>
        <c:majorTickMark val="none"/>
        <c:tickLblPos val="nextTo"/>
        <c:crossAx val="76461568"/>
        <c:crosses val="autoZero"/>
        <c:crossBetween val="between"/>
      </c:valAx>
    </c:plotArea>
    <c:legend>
      <c:legendPos val="r"/>
      <c:layout>
        <c:manualLayout>
          <c:xMode val="edge"/>
          <c:yMode val="edge"/>
          <c:x val="0.63670060094349279"/>
          <c:y val="0.21366194889203297"/>
          <c:w val="0.34272062231085143"/>
          <c:h val="0.75438041686538193"/>
        </c:manualLayout>
      </c:layout>
      <c:txPr>
        <a:bodyPr/>
        <a:lstStyle/>
        <a:p>
          <a:pPr>
            <a:defRPr sz="800"/>
          </a:pPr>
          <a:endParaRPr lang="en-US"/>
        </a:p>
      </c:txPr>
    </c:legend>
    <c:plotVisOnly val="1"/>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lang val="en-US"/>
  <c:style val="26"/>
  <c:chart>
    <c:title>
      <c:tx>
        <c:rich>
          <a:bodyPr/>
          <a:lstStyle/>
          <a:p>
            <a:pPr>
              <a:defRPr sz="1200"/>
            </a:pPr>
            <a:r>
              <a:rPr lang="bg-BG" sz="1200"/>
              <a:t>Разпределение на приходите по видове външни прояви и дейности</a:t>
            </a:r>
            <a:endParaRPr lang="en-US" sz="1200"/>
          </a:p>
        </c:rich>
      </c:tx>
      <c:layout>
        <c:manualLayout>
          <c:xMode val="edge"/>
          <c:yMode val="edge"/>
          <c:x val="0.17076092923086847"/>
          <c:y val="0"/>
        </c:manualLayout>
      </c:layout>
    </c:title>
    <c:view3D>
      <c:rAngAx val="1"/>
    </c:view3D>
    <c:plotArea>
      <c:layout>
        <c:manualLayout>
          <c:layoutTarget val="inner"/>
          <c:xMode val="edge"/>
          <c:yMode val="edge"/>
          <c:x val="0.12205274671142215"/>
          <c:y val="0.1665479546107374"/>
          <c:w val="0.84736571400662852"/>
          <c:h val="0.42774545955577559"/>
        </c:manualLayout>
      </c:layout>
      <c:bar3DChart>
        <c:barDir val="col"/>
        <c:grouping val="clustered"/>
        <c:ser>
          <c:idx val="0"/>
          <c:order val="0"/>
          <c:tx>
            <c:strRef>
              <c:f>'2Q_Comparison'!$H$228</c:f>
              <c:strCache>
                <c:ptCount val="1"/>
                <c:pt idx="0">
                  <c:v>2Q 2013г.</c:v>
                </c:pt>
              </c:strCache>
            </c:strRef>
          </c:tx>
          <c:cat>
            <c:strRef>
              <c:f>'2Q_Comparison'!$G$229:$G$233</c:f>
              <c:strCache>
                <c:ptCount val="5"/>
                <c:pt idx="0">
                  <c:v>наем на зали</c:v>
                </c:pt>
                <c:pt idx="1">
                  <c:v>комисионерство-билети</c:v>
                </c:pt>
                <c:pt idx="2">
                  <c:v>билети-вътр. продукции</c:v>
                </c:pt>
                <c:pt idx="3">
                  <c:v>рекламни пакети</c:v>
                </c:pt>
                <c:pt idx="4">
                  <c:v>др. приходи от услуги</c:v>
                </c:pt>
              </c:strCache>
            </c:strRef>
          </c:cat>
          <c:val>
            <c:numRef>
              <c:f>'2Q_Comparison'!$H$229:$H$233</c:f>
              <c:numCache>
                <c:formatCode>0</c:formatCode>
                <c:ptCount val="5"/>
                <c:pt idx="0">
                  <c:v>65577.95</c:v>
                </c:pt>
                <c:pt idx="1">
                  <c:v>3854.44</c:v>
                </c:pt>
                <c:pt idx="2">
                  <c:v>27850.25</c:v>
                </c:pt>
                <c:pt idx="3">
                  <c:v>197.22</c:v>
                </c:pt>
                <c:pt idx="4">
                  <c:v>6826.28</c:v>
                </c:pt>
              </c:numCache>
            </c:numRef>
          </c:val>
        </c:ser>
        <c:ser>
          <c:idx val="1"/>
          <c:order val="1"/>
          <c:tx>
            <c:strRef>
              <c:f>'2Q_Comparison'!$I$228</c:f>
              <c:strCache>
                <c:ptCount val="1"/>
                <c:pt idx="0">
                  <c:v>2Q 2012г.</c:v>
                </c:pt>
              </c:strCache>
            </c:strRef>
          </c:tx>
          <c:cat>
            <c:strRef>
              <c:f>'2Q_Comparison'!$G$229:$G$233</c:f>
              <c:strCache>
                <c:ptCount val="5"/>
                <c:pt idx="0">
                  <c:v>наем на зали</c:v>
                </c:pt>
                <c:pt idx="1">
                  <c:v>комисионерство-билети</c:v>
                </c:pt>
                <c:pt idx="2">
                  <c:v>билети-вътр. продукции</c:v>
                </c:pt>
                <c:pt idx="3">
                  <c:v>рекламни пакети</c:v>
                </c:pt>
                <c:pt idx="4">
                  <c:v>др. приходи от услуги</c:v>
                </c:pt>
              </c:strCache>
            </c:strRef>
          </c:cat>
          <c:val>
            <c:numRef>
              <c:f>'2Q_Comparison'!$I$229:$I$233</c:f>
              <c:numCache>
                <c:formatCode>0</c:formatCode>
                <c:ptCount val="5"/>
                <c:pt idx="0">
                  <c:v>62915.99</c:v>
                </c:pt>
                <c:pt idx="1">
                  <c:v>3539.71</c:v>
                </c:pt>
                <c:pt idx="2">
                  <c:v>29716.66</c:v>
                </c:pt>
                <c:pt idx="3">
                  <c:v>925.83999999999958</c:v>
                </c:pt>
                <c:pt idx="4">
                  <c:v>12806.51</c:v>
                </c:pt>
              </c:numCache>
            </c:numRef>
          </c:val>
        </c:ser>
        <c:shape val="box"/>
        <c:axId val="81151488"/>
        <c:axId val="81153024"/>
        <c:axId val="0"/>
      </c:bar3DChart>
      <c:catAx>
        <c:axId val="81151488"/>
        <c:scaling>
          <c:orientation val="minMax"/>
        </c:scaling>
        <c:axPos val="b"/>
        <c:majorTickMark val="none"/>
        <c:tickLblPos val="nextTo"/>
        <c:crossAx val="81153024"/>
        <c:crosses val="autoZero"/>
        <c:auto val="1"/>
        <c:lblAlgn val="ctr"/>
        <c:lblOffset val="100"/>
      </c:catAx>
      <c:valAx>
        <c:axId val="81153024"/>
        <c:scaling>
          <c:orientation val="minMax"/>
        </c:scaling>
        <c:axPos val="l"/>
        <c:majorGridlines/>
        <c:numFmt formatCode="0" sourceLinked="1"/>
        <c:majorTickMark val="none"/>
        <c:tickLblPos val="nextTo"/>
        <c:crossAx val="81151488"/>
        <c:crosses val="autoZero"/>
        <c:crossBetween val="between"/>
      </c:valAx>
    </c:plotArea>
    <c:legend>
      <c:legendPos val="r"/>
      <c:layout>
        <c:manualLayout>
          <c:xMode val="edge"/>
          <c:yMode val="edge"/>
          <c:x val="0.8121256818610415"/>
          <c:y val="0.73966843138949456"/>
          <c:w val="0.17006758845703329"/>
          <c:h val="0.22045692854156984"/>
        </c:manualLayout>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bg-BG" sz="1200" dirty="0"/>
              <a:t>Процентно разпределение на приходите по видове дейности за 1</a:t>
            </a:r>
            <a:r>
              <a:rPr lang="en-US" sz="1200" dirty="0"/>
              <a:t>Q 2013</a:t>
            </a:r>
            <a:r>
              <a:rPr lang="bg-BG" sz="1200" dirty="0"/>
              <a:t>г.</a:t>
            </a:r>
            <a:endParaRPr lang="en-US" sz="1200" dirty="0"/>
          </a:p>
        </c:rich>
      </c:tx>
    </c:title>
    <c:view3D>
      <c:rotX val="30"/>
      <c:perspective val="30"/>
    </c:view3D>
    <c:plotArea>
      <c:layout>
        <c:manualLayout>
          <c:layoutTarget val="inner"/>
          <c:xMode val="edge"/>
          <c:yMode val="edge"/>
          <c:x val="9.1600424946881726E-2"/>
          <c:y val="0.2100507436570429"/>
          <c:w val="0.90839957505311864"/>
          <c:h val="0.45478594342373863"/>
        </c:manualLayout>
      </c:layout>
      <c:pie3DChart>
        <c:varyColors val="1"/>
        <c:ser>
          <c:idx val="0"/>
          <c:order val="0"/>
          <c:cat>
            <c:strRef>
              <c:f>('1Q_Comparison'!$B$7,'1Q_Comparison'!$B$17,'1Q_Comparison'!$B$33,'1Q_Comparison'!$B$34)</c:f>
              <c:strCache>
                <c:ptCount val="4"/>
                <c:pt idx="0">
                  <c:v>Приходи от отдаване под наем на площи по дългосрочни договори 2013г.</c:v>
                </c:pt>
                <c:pt idx="1">
                  <c:v>Приходи от управление и организация на дейности по програмна реализация на прояви, маркетингови прояви 2013г.</c:v>
                </c:pt>
                <c:pt idx="2">
                  <c:v>Други приходи  2013г.</c:v>
                </c:pt>
                <c:pt idx="3">
                  <c:v>Финансови приходи 2013г.</c:v>
                </c:pt>
              </c:strCache>
            </c:strRef>
          </c:cat>
          <c:val>
            <c:numRef>
              <c:f>('1Q_Comparison'!$F$7,'1Q_Comparison'!$F$17,'1Q_Comparison'!$F$33,'1Q_Comparison'!$F$34)</c:f>
              <c:numCache>
                <c:formatCode>0</c:formatCode>
                <c:ptCount val="4"/>
                <c:pt idx="0">
                  <c:v>1323164.27</c:v>
                </c:pt>
                <c:pt idx="1">
                  <c:v>555665.37</c:v>
                </c:pt>
                <c:pt idx="2">
                  <c:v>52540.189999999995</c:v>
                </c:pt>
                <c:pt idx="3">
                  <c:v>15489.16</c:v>
                </c:pt>
              </c:numCache>
            </c:numRef>
          </c:val>
        </c:ser>
        <c:dLbls>
          <c:showPercent val="1"/>
        </c:dLbls>
      </c:pie3DChart>
    </c:plotArea>
    <c:legend>
      <c:legendPos val="b"/>
      <c:layout>
        <c:manualLayout>
          <c:xMode val="edge"/>
          <c:yMode val="edge"/>
          <c:x val="6.5893429987918306E-2"/>
          <c:y val="0.66022225945161161"/>
          <c:w val="0.86821293171686809"/>
          <c:h val="0.31755542525269492"/>
        </c:manualLayout>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bg-BG" sz="1200"/>
              <a:t>Процентно разпределение на приходите по видове дейности за 2</a:t>
            </a:r>
            <a:r>
              <a:rPr lang="en-US" sz="1200"/>
              <a:t>Q 2013</a:t>
            </a:r>
            <a:r>
              <a:rPr lang="bg-BG" sz="1200"/>
              <a:t>г.</a:t>
            </a:r>
            <a:endParaRPr lang="en-US" sz="1200"/>
          </a:p>
        </c:rich>
      </c:tx>
    </c:title>
    <c:view3D>
      <c:rotX val="30"/>
      <c:perspective val="30"/>
    </c:view3D>
    <c:plotArea>
      <c:layout>
        <c:manualLayout>
          <c:layoutTarget val="inner"/>
          <c:xMode val="edge"/>
          <c:yMode val="edge"/>
          <c:x val="0"/>
          <c:y val="0.19559560129129649"/>
          <c:w val="1"/>
          <c:h val="0.44575946786179083"/>
        </c:manualLayout>
      </c:layout>
      <c:pie3DChart>
        <c:varyColors val="1"/>
        <c:ser>
          <c:idx val="0"/>
          <c:order val="0"/>
          <c:dLbls>
            <c:dLbl>
              <c:idx val="2"/>
              <c:layout>
                <c:manualLayout>
                  <c:x val="3.1128698927877722E-2"/>
                  <c:y val="-6.9434798398096409E-3"/>
                </c:manualLayout>
              </c:layout>
              <c:showPercent val="1"/>
            </c:dLbl>
            <c:dLbl>
              <c:idx val="3"/>
              <c:layout>
                <c:manualLayout>
                  <c:x val="-3.3864837583183836E-2"/>
                  <c:y val="-7.44442343233388E-4"/>
                </c:manualLayout>
              </c:layout>
              <c:showPercent val="1"/>
            </c:dLbl>
            <c:showPercent val="1"/>
          </c:dLbls>
          <c:cat>
            <c:strRef>
              <c:f>('2Q_Comparison'!$B$7,'2Q_Comparison'!$B$17,'2Q_Comparison'!$B$33,'2Q_Comparison'!$B$34)</c:f>
              <c:strCache>
                <c:ptCount val="4"/>
                <c:pt idx="0">
                  <c:v>Приходи от отдаване под наем на площи по дългосрочни договори 2013г.</c:v>
                </c:pt>
                <c:pt idx="1">
                  <c:v>Приходи от управление и организация на дейности и прояви 2013г.</c:v>
                </c:pt>
                <c:pt idx="2">
                  <c:v>Други приходи  2013г.</c:v>
                </c:pt>
                <c:pt idx="3">
                  <c:v>Финансови приходи 2013г.</c:v>
                </c:pt>
              </c:strCache>
            </c:strRef>
          </c:cat>
          <c:val>
            <c:numRef>
              <c:f>('2Q_Comparison'!$F$7,'2Q_Comparison'!$F$17,'2Q_Comparison'!$F$33,'2Q_Comparison'!$F$34)</c:f>
              <c:numCache>
                <c:formatCode>0</c:formatCode>
                <c:ptCount val="4"/>
                <c:pt idx="0">
                  <c:v>1381110.48</c:v>
                </c:pt>
                <c:pt idx="1">
                  <c:v>957670.52</c:v>
                </c:pt>
                <c:pt idx="2">
                  <c:v>11730.69</c:v>
                </c:pt>
                <c:pt idx="3">
                  <c:v>16703.18</c:v>
                </c:pt>
              </c:numCache>
            </c:numRef>
          </c:val>
        </c:ser>
        <c:dLbls>
          <c:showPercent val="1"/>
        </c:dLbls>
      </c:pie3DChart>
    </c:plotArea>
    <c:legend>
      <c:legendPos val="b"/>
      <c:layout>
        <c:manualLayout>
          <c:xMode val="edge"/>
          <c:yMode val="edge"/>
          <c:x val="7.1027053577277455E-2"/>
          <c:y val="0.64460339269347955"/>
          <c:w val="0.90612778207609124"/>
          <c:h val="0.35539660730652523"/>
        </c:manualLayout>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sz="1400"/>
            </a:pPr>
            <a:r>
              <a:rPr lang="bg-BG" sz="1400"/>
              <a:t>Приходи  от наем на площи по дългосрочни договори</a:t>
            </a:r>
            <a:endParaRPr lang="en-US" sz="1400"/>
          </a:p>
        </c:rich>
      </c:tx>
    </c:title>
    <c:plotArea>
      <c:layout/>
      <c:barChart>
        <c:barDir val="col"/>
        <c:grouping val="clustered"/>
        <c:ser>
          <c:idx val="0"/>
          <c:order val="0"/>
          <c:tx>
            <c:strRef>
              <c:f>'2Q_Comparison'!$U$1</c:f>
              <c:strCache>
                <c:ptCount val="1"/>
                <c:pt idx="0">
                  <c:v>2Q 2013г.</c:v>
                </c:pt>
              </c:strCache>
            </c:strRef>
          </c:tx>
          <c:cat>
            <c:strRef>
              <c:f>'2Q_Comparison'!$C$2:$F$2</c:f>
              <c:strCache>
                <c:ptCount val="4"/>
                <c:pt idx="0">
                  <c:v>Април</c:v>
                </c:pt>
                <c:pt idx="1">
                  <c:v>Май</c:v>
                </c:pt>
                <c:pt idx="2">
                  <c:v>Юни</c:v>
                </c:pt>
                <c:pt idx="3">
                  <c:v>Общо Q2</c:v>
                </c:pt>
              </c:strCache>
            </c:strRef>
          </c:cat>
          <c:val>
            <c:numRef>
              <c:f>'2Q_Comparison'!$C$7:$F$7</c:f>
              <c:numCache>
                <c:formatCode>0</c:formatCode>
                <c:ptCount val="4"/>
                <c:pt idx="0">
                  <c:v>447441.89999999997</c:v>
                </c:pt>
                <c:pt idx="1">
                  <c:v>439541.67000000004</c:v>
                </c:pt>
                <c:pt idx="2">
                  <c:v>494126.91000000015</c:v>
                </c:pt>
                <c:pt idx="3">
                  <c:v>1381110.48</c:v>
                </c:pt>
              </c:numCache>
            </c:numRef>
          </c:val>
        </c:ser>
        <c:ser>
          <c:idx val="1"/>
          <c:order val="1"/>
          <c:tx>
            <c:strRef>
              <c:f>'2Q_Comparison'!$U$2</c:f>
              <c:strCache>
                <c:ptCount val="1"/>
                <c:pt idx="0">
                  <c:v>2Q 2012г.</c:v>
                </c:pt>
              </c:strCache>
            </c:strRef>
          </c:tx>
          <c:cat>
            <c:strRef>
              <c:f>'2Q_Comparison'!$C$2:$F$2</c:f>
              <c:strCache>
                <c:ptCount val="4"/>
                <c:pt idx="0">
                  <c:v>Април</c:v>
                </c:pt>
                <c:pt idx="1">
                  <c:v>Май</c:v>
                </c:pt>
                <c:pt idx="2">
                  <c:v>Юни</c:v>
                </c:pt>
                <c:pt idx="3">
                  <c:v>Общо Q2</c:v>
                </c:pt>
              </c:strCache>
            </c:strRef>
          </c:cat>
          <c:val>
            <c:numRef>
              <c:f>'2Q_Comparison'!$C$111:$F$111</c:f>
              <c:numCache>
                <c:formatCode>0</c:formatCode>
                <c:ptCount val="4"/>
                <c:pt idx="0">
                  <c:v>431284.76999999996</c:v>
                </c:pt>
                <c:pt idx="1">
                  <c:v>441937.31</c:v>
                </c:pt>
                <c:pt idx="2">
                  <c:v>437237.12</c:v>
                </c:pt>
                <c:pt idx="3">
                  <c:v>1310459.2</c:v>
                </c:pt>
              </c:numCache>
            </c:numRef>
          </c:val>
        </c:ser>
        <c:gapWidth val="75"/>
        <c:overlap val="-25"/>
        <c:axId val="79176064"/>
        <c:axId val="79177600"/>
      </c:barChart>
      <c:catAx>
        <c:axId val="79176064"/>
        <c:scaling>
          <c:orientation val="minMax"/>
        </c:scaling>
        <c:axPos val="b"/>
        <c:majorTickMark val="none"/>
        <c:tickLblPos val="nextTo"/>
        <c:crossAx val="79177600"/>
        <c:crosses val="autoZero"/>
        <c:auto val="1"/>
        <c:lblAlgn val="ctr"/>
        <c:lblOffset val="100"/>
      </c:catAx>
      <c:valAx>
        <c:axId val="79177600"/>
        <c:scaling>
          <c:orientation val="minMax"/>
        </c:scaling>
        <c:axPos val="l"/>
        <c:majorGridlines/>
        <c:numFmt formatCode="0" sourceLinked="1"/>
        <c:majorTickMark val="none"/>
        <c:tickLblPos val="nextTo"/>
        <c:crossAx val="79176064"/>
        <c:crosses val="autoZero"/>
        <c:crossBetween val="between"/>
      </c:valAx>
    </c:plotArea>
    <c:legend>
      <c:legendPos val="b"/>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bg-BG" sz="1200"/>
              <a:t>Разпределение на приходите от дълг. наеми по видове площи за 2</a:t>
            </a:r>
            <a:r>
              <a:rPr lang="en-US" sz="1200"/>
              <a:t>Q </a:t>
            </a:r>
            <a:r>
              <a:rPr lang="bg-BG" sz="1200"/>
              <a:t>на 2012г. и 2013г.</a:t>
            </a:r>
            <a:endParaRPr lang="en-US" sz="1200"/>
          </a:p>
        </c:rich>
      </c:tx>
      <c:layout>
        <c:manualLayout>
          <c:xMode val="edge"/>
          <c:yMode val="edge"/>
          <c:x val="0.12703315958885411"/>
          <c:y val="2.0240667378897351E-2"/>
        </c:manualLayout>
      </c:layout>
    </c:title>
    <c:view3D>
      <c:rAngAx val="1"/>
    </c:view3D>
    <c:plotArea>
      <c:layout>
        <c:manualLayout>
          <c:layoutTarget val="inner"/>
          <c:xMode val="edge"/>
          <c:yMode val="edge"/>
          <c:x val="0.14067878529385827"/>
          <c:y val="0.17790994337809851"/>
          <c:w val="0.8079377313330498"/>
          <c:h val="0.5438606230831815"/>
        </c:manualLayout>
      </c:layout>
      <c:bar3DChart>
        <c:barDir val="col"/>
        <c:grouping val="clustered"/>
        <c:ser>
          <c:idx val="0"/>
          <c:order val="0"/>
          <c:tx>
            <c:strRef>
              <c:f>'2Q_Comparison'!$C$213</c:f>
              <c:strCache>
                <c:ptCount val="1"/>
                <c:pt idx="0">
                  <c:v>2Q 2013г.</c:v>
                </c:pt>
              </c:strCache>
            </c:strRef>
          </c:tx>
          <c:cat>
            <c:strRef>
              <c:f>'2Q_Comparison'!$B$214:$B$222</c:f>
              <c:strCache>
                <c:ptCount val="9"/>
                <c:pt idx="0">
                  <c:v>офисни площи</c:v>
                </c:pt>
                <c:pt idx="1">
                  <c:v>търговски площи</c:v>
                </c:pt>
                <c:pt idx="2">
                  <c:v>складови площи</c:v>
                </c:pt>
                <c:pt idx="3">
                  <c:v>закрити паркоместа</c:v>
                </c:pt>
                <c:pt idx="4">
                  <c:v>открити паркоместа</c:v>
                </c:pt>
                <c:pt idx="5">
                  <c:v>площи за колокация</c:v>
                </c:pt>
                <c:pt idx="6">
                  <c:v>покривни площи</c:v>
                </c:pt>
                <c:pt idx="7">
                  <c:v>рекламни площи</c:v>
                </c:pt>
                <c:pt idx="8">
                  <c:v>такса управление</c:v>
                </c:pt>
              </c:strCache>
            </c:strRef>
          </c:cat>
          <c:val>
            <c:numRef>
              <c:f>'2Q_Comparison'!$C$214:$C$222</c:f>
              <c:numCache>
                <c:formatCode>0</c:formatCode>
                <c:ptCount val="9"/>
                <c:pt idx="0">
                  <c:v>497569.05</c:v>
                </c:pt>
                <c:pt idx="1">
                  <c:v>438353.03</c:v>
                </c:pt>
                <c:pt idx="2">
                  <c:v>103036.88</c:v>
                </c:pt>
                <c:pt idx="3">
                  <c:v>93147.31</c:v>
                </c:pt>
                <c:pt idx="4">
                  <c:v>15271.65</c:v>
                </c:pt>
                <c:pt idx="5">
                  <c:v>137159.26999999999</c:v>
                </c:pt>
                <c:pt idx="6">
                  <c:v>8380.16</c:v>
                </c:pt>
                <c:pt idx="7">
                  <c:v>41376.660000000003</c:v>
                </c:pt>
                <c:pt idx="8">
                  <c:v>46816.47</c:v>
                </c:pt>
              </c:numCache>
            </c:numRef>
          </c:val>
        </c:ser>
        <c:ser>
          <c:idx val="1"/>
          <c:order val="1"/>
          <c:tx>
            <c:strRef>
              <c:f>'2Q_Comparison'!$D$213</c:f>
              <c:strCache>
                <c:ptCount val="1"/>
                <c:pt idx="0">
                  <c:v>2Q 2012г.</c:v>
                </c:pt>
              </c:strCache>
            </c:strRef>
          </c:tx>
          <c:cat>
            <c:strRef>
              <c:f>'2Q_Comparison'!$B$214:$B$222</c:f>
              <c:strCache>
                <c:ptCount val="9"/>
                <c:pt idx="0">
                  <c:v>офисни площи</c:v>
                </c:pt>
                <c:pt idx="1">
                  <c:v>търговски площи</c:v>
                </c:pt>
                <c:pt idx="2">
                  <c:v>складови площи</c:v>
                </c:pt>
                <c:pt idx="3">
                  <c:v>закрити паркоместа</c:v>
                </c:pt>
                <c:pt idx="4">
                  <c:v>открити паркоместа</c:v>
                </c:pt>
                <c:pt idx="5">
                  <c:v>площи за колокация</c:v>
                </c:pt>
                <c:pt idx="6">
                  <c:v>покривни площи</c:v>
                </c:pt>
                <c:pt idx="7">
                  <c:v>рекламни площи</c:v>
                </c:pt>
                <c:pt idx="8">
                  <c:v>такса управление</c:v>
                </c:pt>
              </c:strCache>
            </c:strRef>
          </c:cat>
          <c:val>
            <c:numRef>
              <c:f>'2Q_Comparison'!$D$214:$D$222</c:f>
              <c:numCache>
                <c:formatCode>0</c:formatCode>
                <c:ptCount val="9"/>
                <c:pt idx="0">
                  <c:v>543608.19999999925</c:v>
                </c:pt>
                <c:pt idx="1">
                  <c:v>315906.68</c:v>
                </c:pt>
                <c:pt idx="2">
                  <c:v>176840.72</c:v>
                </c:pt>
                <c:pt idx="3">
                  <c:v>89931</c:v>
                </c:pt>
                <c:pt idx="4">
                  <c:v>8556.49</c:v>
                </c:pt>
                <c:pt idx="5">
                  <c:v>122693.55</c:v>
                </c:pt>
                <c:pt idx="6">
                  <c:v>785.8299999999997</c:v>
                </c:pt>
                <c:pt idx="7">
                  <c:v>37225.65</c:v>
                </c:pt>
                <c:pt idx="8">
                  <c:v>14911.08</c:v>
                </c:pt>
              </c:numCache>
            </c:numRef>
          </c:val>
        </c:ser>
        <c:shape val="box"/>
        <c:axId val="79202944"/>
        <c:axId val="79221120"/>
        <c:axId val="0"/>
      </c:bar3DChart>
      <c:catAx>
        <c:axId val="79202944"/>
        <c:scaling>
          <c:orientation val="minMax"/>
        </c:scaling>
        <c:axPos val="b"/>
        <c:majorTickMark val="none"/>
        <c:tickLblPos val="nextTo"/>
        <c:crossAx val="79221120"/>
        <c:crosses val="autoZero"/>
        <c:auto val="1"/>
        <c:lblAlgn val="ctr"/>
        <c:lblOffset val="100"/>
      </c:catAx>
      <c:valAx>
        <c:axId val="79221120"/>
        <c:scaling>
          <c:orientation val="minMax"/>
        </c:scaling>
        <c:axPos val="l"/>
        <c:majorGridlines/>
        <c:numFmt formatCode="0" sourceLinked="1"/>
        <c:majorTickMark val="none"/>
        <c:tickLblPos val="nextTo"/>
        <c:crossAx val="79202944"/>
        <c:crosses val="autoZero"/>
        <c:crossBetween val="between"/>
      </c:valAx>
    </c:plotArea>
    <c:legend>
      <c:legendPos val="r"/>
      <c:layout>
        <c:manualLayout>
          <c:xMode val="edge"/>
          <c:yMode val="edge"/>
          <c:x val="0.79583216410282309"/>
          <c:y val="0.83419732472564856"/>
          <c:w val="0.18481680644526469"/>
          <c:h val="0.13212374538409188"/>
        </c:manualLayout>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bg-BG" sz="1200"/>
              <a:t>Приходи от организация  и управление на дейности и прояви</a:t>
            </a:r>
            <a:endParaRPr lang="en-US" sz="1200"/>
          </a:p>
        </c:rich>
      </c:tx>
    </c:title>
    <c:plotArea>
      <c:layout/>
      <c:barChart>
        <c:barDir val="col"/>
        <c:grouping val="clustered"/>
        <c:ser>
          <c:idx val="0"/>
          <c:order val="0"/>
          <c:tx>
            <c:v>2013 г.</c:v>
          </c:tx>
          <c:cat>
            <c:strRef>
              <c:f>'1Q_Comparison'!$C$2:$F$2</c:f>
              <c:strCache>
                <c:ptCount val="4"/>
                <c:pt idx="0">
                  <c:v>Януари</c:v>
                </c:pt>
                <c:pt idx="1">
                  <c:v>Февруари</c:v>
                </c:pt>
                <c:pt idx="2">
                  <c:v>Март</c:v>
                </c:pt>
                <c:pt idx="3">
                  <c:v>Общо Q1</c:v>
                </c:pt>
              </c:strCache>
            </c:strRef>
          </c:cat>
          <c:val>
            <c:numRef>
              <c:f>'1Q_Comparison'!$C$17:$F$17</c:f>
              <c:numCache>
                <c:formatCode>0</c:formatCode>
                <c:ptCount val="4"/>
                <c:pt idx="0">
                  <c:v>110554.70000000001</c:v>
                </c:pt>
                <c:pt idx="1">
                  <c:v>152896.60999999999</c:v>
                </c:pt>
                <c:pt idx="2">
                  <c:v>292214.06</c:v>
                </c:pt>
                <c:pt idx="3">
                  <c:v>555665.37</c:v>
                </c:pt>
              </c:numCache>
            </c:numRef>
          </c:val>
        </c:ser>
        <c:ser>
          <c:idx val="1"/>
          <c:order val="1"/>
          <c:tx>
            <c:v>2012 г.</c:v>
          </c:tx>
          <c:cat>
            <c:strRef>
              <c:f>'1Q_Comparison'!$C$2:$F$2</c:f>
              <c:strCache>
                <c:ptCount val="4"/>
                <c:pt idx="0">
                  <c:v>Януари</c:v>
                </c:pt>
                <c:pt idx="1">
                  <c:v>Февруари</c:v>
                </c:pt>
                <c:pt idx="2">
                  <c:v>Март</c:v>
                </c:pt>
                <c:pt idx="3">
                  <c:v>Общо Q1</c:v>
                </c:pt>
              </c:strCache>
            </c:strRef>
          </c:cat>
          <c:val>
            <c:numRef>
              <c:f>'1Q_Comparison'!$C$121:$F$121</c:f>
              <c:numCache>
                <c:formatCode>0</c:formatCode>
                <c:ptCount val="4"/>
                <c:pt idx="0">
                  <c:v>42822.83</c:v>
                </c:pt>
                <c:pt idx="1">
                  <c:v>64663.94</c:v>
                </c:pt>
                <c:pt idx="2">
                  <c:v>355833.39</c:v>
                </c:pt>
                <c:pt idx="3">
                  <c:v>463320.16000000003</c:v>
                </c:pt>
              </c:numCache>
            </c:numRef>
          </c:val>
        </c:ser>
        <c:gapWidth val="75"/>
        <c:overlap val="-25"/>
        <c:axId val="77713792"/>
        <c:axId val="77715328"/>
      </c:barChart>
      <c:catAx>
        <c:axId val="77713792"/>
        <c:scaling>
          <c:orientation val="minMax"/>
        </c:scaling>
        <c:axPos val="b"/>
        <c:majorTickMark val="none"/>
        <c:tickLblPos val="nextTo"/>
        <c:crossAx val="77715328"/>
        <c:crosses val="autoZero"/>
        <c:auto val="1"/>
        <c:lblAlgn val="ctr"/>
        <c:lblOffset val="100"/>
      </c:catAx>
      <c:valAx>
        <c:axId val="77715328"/>
        <c:scaling>
          <c:orientation val="minMax"/>
        </c:scaling>
        <c:axPos val="l"/>
        <c:majorGridlines/>
        <c:numFmt formatCode="0" sourceLinked="1"/>
        <c:majorTickMark val="none"/>
        <c:tickLblPos val="nextTo"/>
        <c:spPr>
          <a:ln w="9525">
            <a:noFill/>
          </a:ln>
        </c:spPr>
        <c:crossAx val="77713792"/>
        <c:crosses val="autoZero"/>
        <c:crossBetween val="between"/>
      </c:valAx>
    </c:plotArea>
    <c:legend>
      <c:legendPos val="b"/>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sz="1200"/>
            </a:pPr>
            <a:r>
              <a:rPr lang="bg-BG" sz="1200"/>
              <a:t>Разпределение на приходите  от организация и управление на дейности по видове прояви</a:t>
            </a:r>
            <a:endParaRPr lang="en-US" sz="1200"/>
          </a:p>
        </c:rich>
      </c:tx>
    </c:title>
    <c:plotArea>
      <c:layout/>
      <c:barChart>
        <c:barDir val="col"/>
        <c:grouping val="stacked"/>
        <c:ser>
          <c:idx val="0"/>
          <c:order val="0"/>
          <c:tx>
            <c:strRef>
              <c:f>'2Q_Comparison'!$A$18</c:f>
              <c:strCache>
                <c:ptCount val="1"/>
                <c:pt idx="0">
                  <c:v>Външни прояви</c:v>
                </c:pt>
              </c:strCache>
            </c:strRef>
          </c:tx>
          <c:cat>
            <c:strRef>
              <c:f>'2Q_Comparison'!$C$230:$D$230</c:f>
              <c:strCache>
                <c:ptCount val="2"/>
                <c:pt idx="0">
                  <c:v>2Q 2013г.</c:v>
                </c:pt>
                <c:pt idx="1">
                  <c:v>2Q 2012г.</c:v>
                </c:pt>
              </c:strCache>
            </c:strRef>
          </c:cat>
          <c:val>
            <c:numRef>
              <c:f>('2Q_Comparison'!$F$18;'2Q_Comparison'!$F$122)</c:f>
              <c:numCache>
                <c:formatCode>0</c:formatCode>
                <c:ptCount val="2"/>
                <c:pt idx="0">
                  <c:v>918180.67999999924</c:v>
                </c:pt>
                <c:pt idx="1">
                  <c:v>678481.58</c:v>
                </c:pt>
              </c:numCache>
            </c:numRef>
          </c:val>
        </c:ser>
        <c:ser>
          <c:idx val="1"/>
          <c:order val="1"/>
          <c:tx>
            <c:strRef>
              <c:f>'2Q_Comparison'!$A$24</c:f>
              <c:strCache>
                <c:ptCount val="1"/>
                <c:pt idx="0">
                  <c:v>Вътрешни прояви</c:v>
                </c:pt>
              </c:strCache>
            </c:strRef>
          </c:tx>
          <c:cat>
            <c:strRef>
              <c:f>'2Q_Comparison'!$C$230:$D$230</c:f>
              <c:strCache>
                <c:ptCount val="2"/>
                <c:pt idx="0">
                  <c:v>2Q 2013г.</c:v>
                </c:pt>
                <c:pt idx="1">
                  <c:v>2Q 2012г.</c:v>
                </c:pt>
              </c:strCache>
            </c:strRef>
          </c:cat>
          <c:val>
            <c:numRef>
              <c:f>('2Q_Comparison'!$F$24;'2Q_Comparison'!$F$128)</c:f>
              <c:numCache>
                <c:formatCode>0</c:formatCode>
                <c:ptCount val="2"/>
                <c:pt idx="0">
                  <c:v>39489.840000000011</c:v>
                </c:pt>
                <c:pt idx="1">
                  <c:v>258685.9</c:v>
                </c:pt>
              </c:numCache>
            </c:numRef>
          </c:val>
        </c:ser>
        <c:gapWidth val="55"/>
        <c:overlap val="100"/>
        <c:axId val="79497472"/>
        <c:axId val="79511552"/>
      </c:barChart>
      <c:catAx>
        <c:axId val="79497472"/>
        <c:scaling>
          <c:orientation val="minMax"/>
        </c:scaling>
        <c:axPos val="b"/>
        <c:majorTickMark val="none"/>
        <c:tickLblPos val="nextTo"/>
        <c:crossAx val="79511552"/>
        <c:crosses val="autoZero"/>
        <c:auto val="1"/>
        <c:lblAlgn val="ctr"/>
        <c:lblOffset val="100"/>
      </c:catAx>
      <c:valAx>
        <c:axId val="79511552"/>
        <c:scaling>
          <c:orientation val="minMax"/>
        </c:scaling>
        <c:axPos val="l"/>
        <c:majorGridlines/>
        <c:numFmt formatCode="0" sourceLinked="1"/>
        <c:majorTickMark val="none"/>
        <c:tickLblPos val="nextTo"/>
        <c:crossAx val="79497472"/>
        <c:crosses val="autoZero"/>
        <c:crossBetween val="between"/>
      </c:valAx>
    </c:plotArea>
    <c:legend>
      <c:legendPos val="r"/>
    </c:legend>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US"/>
  <c:style val="26"/>
  <c:chart>
    <c:title>
      <c:tx>
        <c:rich>
          <a:bodyPr/>
          <a:lstStyle/>
          <a:p>
            <a:pPr>
              <a:defRPr sz="1400"/>
            </a:pPr>
            <a:r>
              <a:rPr lang="bg-BG" sz="1400"/>
              <a:t>Приходи от външни прояви</a:t>
            </a:r>
            <a:endParaRPr lang="en-US" sz="1400"/>
          </a:p>
        </c:rich>
      </c:tx>
    </c:title>
    <c:plotArea>
      <c:layout/>
      <c:barChart>
        <c:barDir val="col"/>
        <c:grouping val="clustered"/>
        <c:ser>
          <c:idx val="0"/>
          <c:order val="0"/>
          <c:tx>
            <c:strRef>
              <c:f>'2Q_Comparison'!$U$1</c:f>
              <c:strCache>
                <c:ptCount val="1"/>
                <c:pt idx="0">
                  <c:v>2Q 2013г.</c:v>
                </c:pt>
              </c:strCache>
            </c:strRef>
          </c:tx>
          <c:cat>
            <c:strRef>
              <c:f>'2Q_Comparison'!$C$2:$F$2</c:f>
              <c:strCache>
                <c:ptCount val="4"/>
                <c:pt idx="0">
                  <c:v>Април</c:v>
                </c:pt>
                <c:pt idx="1">
                  <c:v>Май</c:v>
                </c:pt>
                <c:pt idx="2">
                  <c:v>Юни</c:v>
                </c:pt>
                <c:pt idx="3">
                  <c:v>Общо Q2</c:v>
                </c:pt>
              </c:strCache>
            </c:strRef>
          </c:cat>
          <c:val>
            <c:numRef>
              <c:f>'2Q_Comparison'!$C$18:$F$18</c:f>
              <c:numCache>
                <c:formatCode>0</c:formatCode>
                <c:ptCount val="4"/>
                <c:pt idx="0">
                  <c:v>325624.16000000003</c:v>
                </c:pt>
                <c:pt idx="1">
                  <c:v>325510.92000000022</c:v>
                </c:pt>
                <c:pt idx="2">
                  <c:v>267045.60000000003</c:v>
                </c:pt>
                <c:pt idx="3">
                  <c:v>918180.67999999924</c:v>
                </c:pt>
              </c:numCache>
            </c:numRef>
          </c:val>
        </c:ser>
        <c:ser>
          <c:idx val="1"/>
          <c:order val="1"/>
          <c:tx>
            <c:strRef>
              <c:f>'2Q_Comparison'!$U$2</c:f>
              <c:strCache>
                <c:ptCount val="1"/>
                <c:pt idx="0">
                  <c:v>2Q 2012г.</c:v>
                </c:pt>
              </c:strCache>
            </c:strRef>
          </c:tx>
          <c:cat>
            <c:strRef>
              <c:f>'2Q_Comparison'!$C$2:$F$2</c:f>
              <c:strCache>
                <c:ptCount val="4"/>
                <c:pt idx="0">
                  <c:v>Април</c:v>
                </c:pt>
                <c:pt idx="1">
                  <c:v>Май</c:v>
                </c:pt>
                <c:pt idx="2">
                  <c:v>Юни</c:v>
                </c:pt>
                <c:pt idx="3">
                  <c:v>Общо Q2</c:v>
                </c:pt>
              </c:strCache>
            </c:strRef>
          </c:cat>
          <c:val>
            <c:numRef>
              <c:f>'2Q_Comparison'!$C$122:$F$122</c:f>
              <c:numCache>
                <c:formatCode>0</c:formatCode>
                <c:ptCount val="4"/>
                <c:pt idx="0">
                  <c:v>198232.81</c:v>
                </c:pt>
                <c:pt idx="1">
                  <c:v>327919.69000000006</c:v>
                </c:pt>
                <c:pt idx="2">
                  <c:v>152329.08000000002</c:v>
                </c:pt>
                <c:pt idx="3">
                  <c:v>678481.58</c:v>
                </c:pt>
              </c:numCache>
            </c:numRef>
          </c:val>
        </c:ser>
        <c:gapWidth val="75"/>
        <c:overlap val="-25"/>
        <c:axId val="79531008"/>
        <c:axId val="79553280"/>
      </c:barChart>
      <c:catAx>
        <c:axId val="79531008"/>
        <c:scaling>
          <c:orientation val="minMax"/>
        </c:scaling>
        <c:axPos val="b"/>
        <c:majorTickMark val="none"/>
        <c:tickLblPos val="nextTo"/>
        <c:crossAx val="79553280"/>
        <c:crosses val="autoZero"/>
        <c:auto val="1"/>
        <c:lblAlgn val="ctr"/>
        <c:lblOffset val="100"/>
      </c:catAx>
      <c:valAx>
        <c:axId val="79553280"/>
        <c:scaling>
          <c:orientation val="minMax"/>
        </c:scaling>
        <c:axPos val="l"/>
        <c:majorGridlines/>
        <c:numFmt formatCode="0" sourceLinked="1"/>
        <c:majorTickMark val="none"/>
        <c:tickLblPos val="nextTo"/>
        <c:crossAx val="79531008"/>
        <c:crosses val="autoZero"/>
        <c:crossBetween val="between"/>
      </c:valAx>
    </c:plotArea>
    <c:legend>
      <c:legendPos val="b"/>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bg-BG"/>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375840CA-8151-4E29-9D9B-4DE554648B98}" type="datetimeFigureOut">
              <a:rPr lang="bg-BG" smtClean="0"/>
              <a:pPr/>
              <a:t>17/07/2013</a:t>
            </a:fld>
            <a:endParaRPr lang="bg-BG"/>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bg-BG"/>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bg-BG"/>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25650004-BFB1-4101-A1A4-8D4AC380B236}" type="slidenum">
              <a:rPr lang="bg-BG" smtClean="0"/>
              <a:pPr/>
              <a:t>‹#›</a:t>
            </a:fld>
            <a:endParaRPr lang="bg-BG"/>
          </a:p>
        </p:txBody>
      </p:sp>
    </p:spTree>
    <p:extLst>
      <p:ext uri="{BB962C8B-B14F-4D97-AF65-F5344CB8AC3E}">
        <p14:creationId xmlns:p14="http://schemas.microsoft.com/office/powerpoint/2010/main" xmlns="" val="2209608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51B993-3BA6-4CBF-A9A8-09A66B7C8D7B}"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64F15D-C369-4381-976D-86E9D491E552}" type="datetime1">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3A4556-A6A6-4C33-87F0-609829D701C3}" type="datetime1">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39E8F9-EF20-4305-9B78-44E394EC4DA6}" type="datetime1">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330417-197C-4F49-AE98-B31650A2D338}" type="datetime1">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891859-EDBB-4D28-919D-9C3FA96543B5}" type="datetime1">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25929B-0DD2-4A49-93CD-2B1C297492C0}" type="datetime1">
              <a:rPr lang="en-US" smtClean="0"/>
              <a:pPr/>
              <a:t>7/17/2013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F80EEB-55A8-49CE-8ADB-727FC3EF6B27}" type="datetime1">
              <a:rPr lang="en-US" smtClean="0"/>
              <a:pPr/>
              <a:t>7/17/2013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1195D2-E832-4427-8532-054CC0F38049}" type="datetime1">
              <a:rPr lang="en-US" smtClean="0"/>
              <a:pPr/>
              <a:t>7/17/2013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570686-EF9B-44F9-A6CD-BF3A592F4070}" type="datetime1">
              <a:rPr lang="en-US" smtClean="0"/>
              <a:pPr/>
              <a:t>7/17/2013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0F8F7F-78E7-4A3D-A07A-4AA512E1E9A8}" type="datetime1">
              <a:rPr lang="en-US" smtClean="0"/>
              <a:pPr/>
              <a:t>7/17/2013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9B1080-66D5-4E83-B45F-F257B9FD17F4}" type="datetime1">
              <a:rPr lang="en-US" smtClean="0"/>
              <a:pPr/>
              <a:t>7/17/2013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0052CC-77AC-4C45-9AB6-A73AA3E940A8}" type="datetime1">
              <a:rPr lang="en-US" smtClean="0"/>
              <a:pPr/>
              <a:t>7/17/2013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jpeg"/><Relationship Id="rId1" Type="http://schemas.openxmlformats.org/officeDocument/2006/relationships/slideLayout" Target="../slideLayouts/slideLayout8.xml"/><Relationship Id="rId4" Type="http://schemas.openxmlformats.org/officeDocument/2006/relationships/chart" Target="../charts/chart4.xml"/></Relationships>
</file>

<file path=ppt/slides/_rels/slide2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jpeg"/><Relationship Id="rId1" Type="http://schemas.openxmlformats.org/officeDocument/2006/relationships/slideLayout" Target="../slideLayouts/slideLayout5.xml"/><Relationship Id="rId4" Type="http://schemas.openxmlformats.org/officeDocument/2006/relationships/chart" Target="../charts/chart6.xml"/></Relationships>
</file>

<file path=ppt/slides/_rels/slide2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jpeg"/><Relationship Id="rId1" Type="http://schemas.openxmlformats.org/officeDocument/2006/relationships/slideLayout" Target="../slideLayouts/slideLayout5.xml"/><Relationship Id="rId4" Type="http://schemas.openxmlformats.org/officeDocument/2006/relationships/chart" Target="../charts/chart8.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jpeg"/><Relationship Id="rId1" Type="http://schemas.openxmlformats.org/officeDocument/2006/relationships/slideLayout" Target="../slideLayouts/slideLayout8.xml"/><Relationship Id="rId5" Type="http://schemas.openxmlformats.org/officeDocument/2006/relationships/chart" Target="../charts/chart11.xml"/><Relationship Id="rId4" Type="http://schemas.openxmlformats.org/officeDocument/2006/relationships/chart" Target="../charts/chart10.xml"/></Relationships>
</file>

<file path=ppt/slides/_rels/slide3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1.jpeg"/><Relationship Id="rId1" Type="http://schemas.openxmlformats.org/officeDocument/2006/relationships/slideLayout" Target="../slideLayouts/slideLayout8.xml"/><Relationship Id="rId5" Type="http://schemas.openxmlformats.org/officeDocument/2006/relationships/chart" Target="../charts/chart14.xml"/><Relationship Id="rId4" Type="http://schemas.openxmlformats.org/officeDocument/2006/relationships/chart" Target="../charts/char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chart" Target="../charts/chart16.xml"/></Relationships>
</file>

<file path=ppt/slides/_rels/slide34.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chart" Target="../charts/chart18.xml"/></Relationships>
</file>

<file path=ppt/slides/_rels/slide3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chart" Target="../charts/chart20.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63575"/>
            <a:ext cx="7467600" cy="5661025"/>
          </a:xfrm>
        </p:spPr>
        <p:txBody>
          <a:bodyPr>
            <a:normAutofit/>
          </a:bodyPr>
          <a:lstStyle/>
          <a:p>
            <a:pPr algn="l"/>
            <a:r>
              <a:rPr lang="bg-BG" sz="1400" b="1" dirty="0" smtClean="0">
                <a:effectLst>
                  <a:outerShdw blurRad="38100" dist="38100" dir="2700000" algn="tl">
                    <a:srgbClr val="000000">
                      <a:alpha val="43137"/>
                    </a:srgbClr>
                  </a:outerShdw>
                </a:effectLst>
                <a:latin typeface="Calibri" pitchFamily="34" charset="0"/>
                <a:cs typeface="Calibri" pitchFamily="34" charset="0"/>
              </a:rPr>
              <a:t>ОТЧЕТ</a:t>
            </a:r>
            <a:br>
              <a:rPr lang="bg-BG" sz="1400" b="1" dirty="0" smtClean="0">
                <a:effectLst>
                  <a:outerShdw blurRad="38100" dist="38100" dir="2700000" algn="tl">
                    <a:srgbClr val="000000">
                      <a:alpha val="43137"/>
                    </a:srgbClr>
                  </a:outerShdw>
                </a:effectLst>
                <a:latin typeface="Calibri" pitchFamily="34" charset="0"/>
                <a:cs typeface="Calibri" pitchFamily="34" charset="0"/>
              </a:rPr>
            </a:br>
            <a:r>
              <a:rPr lang="bg-BG" sz="1400" b="1" dirty="0" smtClean="0">
                <a:effectLst>
                  <a:outerShdw blurRad="38100" dist="38100" dir="2700000" algn="tl">
                    <a:srgbClr val="000000">
                      <a:alpha val="43137"/>
                    </a:srgbClr>
                  </a:outerShdw>
                </a:effectLst>
                <a:latin typeface="Calibri" pitchFamily="34" charset="0"/>
                <a:cs typeface="Calibri" pitchFamily="34" charset="0"/>
              </a:rPr>
              <a:t>ЗА ВТОРО ТРИМЕСЕЧИЕ НА 2013 г.</a:t>
            </a:r>
            <a:br>
              <a:rPr lang="bg-BG" sz="1400" b="1" dirty="0" smtClean="0">
                <a:effectLst>
                  <a:outerShdw blurRad="38100" dist="38100" dir="2700000" algn="tl">
                    <a:srgbClr val="000000">
                      <a:alpha val="43137"/>
                    </a:srgbClr>
                  </a:outerShdw>
                </a:effectLst>
                <a:latin typeface="Calibri" pitchFamily="34" charset="0"/>
                <a:cs typeface="Calibri" pitchFamily="34" charset="0"/>
              </a:rPr>
            </a:br>
            <a:r>
              <a:rPr lang="bg-BG" sz="1400" dirty="0" smtClean="0">
                <a:effectLst>
                  <a:outerShdw blurRad="38100" dist="38100" dir="2700000" algn="tl">
                    <a:srgbClr val="000000">
                      <a:alpha val="43137"/>
                    </a:srgbClr>
                  </a:outerShdw>
                </a:effectLst>
                <a:latin typeface="Calibri" pitchFamily="34" charset="0"/>
                <a:cs typeface="Calibri" pitchFamily="34" charset="0"/>
              </a:rPr>
              <a:t/>
            </a:r>
            <a:br>
              <a:rPr lang="bg-BG" sz="1400" dirty="0" smtClean="0">
                <a:effectLst>
                  <a:outerShdw blurRad="38100" dist="38100" dir="2700000" algn="tl">
                    <a:srgbClr val="000000">
                      <a:alpha val="43137"/>
                    </a:srgbClr>
                  </a:outerShdw>
                </a:effectLst>
                <a:latin typeface="Calibri" pitchFamily="34" charset="0"/>
                <a:cs typeface="Calibri" pitchFamily="34" charset="0"/>
              </a:rPr>
            </a:br>
            <a:r>
              <a:rPr lang="bg-BG" sz="1400" b="1" dirty="0" smtClean="0">
                <a:effectLst>
                  <a:outerShdw blurRad="38100" dist="38100" dir="2700000" algn="tl">
                    <a:srgbClr val="000000">
                      <a:alpha val="43137"/>
                    </a:srgbClr>
                  </a:outerShdw>
                </a:effectLst>
                <a:latin typeface="Calibri" pitchFamily="34" charset="0"/>
                <a:cs typeface="Calibri" pitchFamily="34" charset="0"/>
              </a:rPr>
              <a:t>Национален дворец на културата - </a:t>
            </a:r>
            <a:r>
              <a:rPr lang="ru-RU" sz="1400" b="1" dirty="0" smtClean="0">
                <a:effectLst>
                  <a:outerShdw blurRad="38100" dist="38100" dir="2700000" algn="tl">
                    <a:srgbClr val="000000">
                      <a:alpha val="43137"/>
                    </a:srgbClr>
                  </a:outerShdw>
                </a:effectLst>
                <a:latin typeface="Calibri" pitchFamily="34" charset="0"/>
                <a:cs typeface="Calibri" pitchFamily="34" charset="0"/>
              </a:rPr>
              <a:t>Конгресен център София ЕАД</a:t>
            </a:r>
            <a:br>
              <a:rPr lang="ru-RU" sz="1400" b="1" dirty="0" smtClean="0">
                <a:effectLst>
                  <a:outerShdw blurRad="38100" dist="38100" dir="2700000" algn="tl">
                    <a:srgbClr val="000000">
                      <a:alpha val="43137"/>
                    </a:srgbClr>
                  </a:outerShdw>
                </a:effectLst>
                <a:latin typeface="Calibri" pitchFamily="34" charset="0"/>
                <a:cs typeface="Calibri" pitchFamily="34" charset="0"/>
              </a:rPr>
            </a:br>
            <a:r>
              <a:rPr lang="bg-BG" sz="1400" b="1" dirty="0" smtClean="0">
                <a:effectLst>
                  <a:outerShdw blurRad="38100" dist="38100" dir="2700000" algn="tl">
                    <a:srgbClr val="000000">
                      <a:alpha val="43137"/>
                    </a:srgbClr>
                  </a:outerShdw>
                </a:effectLst>
                <a:latin typeface="Calibri" pitchFamily="34" charset="0"/>
                <a:cs typeface="Calibri" pitchFamily="34" charset="0"/>
              </a:rPr>
              <a:t>ЕИК 201570119</a:t>
            </a:r>
            <a:r>
              <a:rPr lang="bg-BG" sz="1400" dirty="0" smtClean="0">
                <a:effectLst>
                  <a:outerShdw blurRad="38100" dist="38100" dir="2700000" algn="tl">
                    <a:srgbClr val="000000">
                      <a:alpha val="43137"/>
                    </a:srgbClr>
                  </a:outerShdw>
                </a:effectLst>
                <a:latin typeface="Calibri" pitchFamily="34" charset="0"/>
                <a:cs typeface="Calibri" pitchFamily="34" charset="0"/>
              </a:rPr>
              <a:t/>
            </a:r>
            <a:br>
              <a:rPr lang="bg-BG" sz="1400" dirty="0" smtClean="0">
                <a:effectLst>
                  <a:outerShdw blurRad="38100" dist="38100" dir="2700000" algn="tl">
                    <a:srgbClr val="000000">
                      <a:alpha val="43137"/>
                    </a:srgbClr>
                  </a:outerShdw>
                </a:effectLst>
                <a:latin typeface="Calibri" pitchFamily="34" charset="0"/>
                <a:cs typeface="Calibri" pitchFamily="34" charset="0"/>
              </a:rPr>
            </a:br>
            <a:r>
              <a:rPr lang="bg-BG" sz="1400" dirty="0" smtClean="0">
                <a:effectLst>
                  <a:outerShdw blurRad="38100" dist="38100" dir="2700000" algn="tl">
                    <a:srgbClr val="000000">
                      <a:alpha val="43137"/>
                    </a:srgbClr>
                  </a:outerShdw>
                </a:effectLst>
                <a:latin typeface="Calibri" pitchFamily="34" charset="0"/>
                <a:cs typeface="Calibri" pitchFamily="34" charset="0"/>
              </a:rPr>
              <a:t/>
            </a:r>
            <a:br>
              <a:rPr lang="bg-BG" sz="1400" dirty="0" smtClean="0">
                <a:effectLst>
                  <a:outerShdw blurRad="38100" dist="38100" dir="2700000" algn="tl">
                    <a:srgbClr val="000000">
                      <a:alpha val="43137"/>
                    </a:srgbClr>
                  </a:outerShdw>
                </a:effectLst>
                <a:latin typeface="Calibri" pitchFamily="34" charset="0"/>
                <a:cs typeface="Calibri" pitchFamily="34" charset="0"/>
              </a:rPr>
            </a:br>
            <a:r>
              <a:rPr lang="bg-BG" sz="1100" b="1" dirty="0" smtClean="0">
                <a:effectLst>
                  <a:outerShdw blurRad="38100" dist="38100" dir="2700000" algn="tl">
                    <a:srgbClr val="000000">
                      <a:alpha val="43137"/>
                    </a:srgbClr>
                  </a:outerShdw>
                </a:effectLst>
                <a:latin typeface="Calibri" pitchFamily="34" charset="0"/>
                <a:cs typeface="Calibri" pitchFamily="34" charset="0"/>
              </a:rPr>
              <a:t> Вътрешен, неодитиран</a:t>
            </a: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Приет с решение на съвета на директорите………………………….,</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за представяне пред едноличния собственик на капитала</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съгласно разпоредбите на чл. 34 (2) от Устава на дружеството</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Митко Димитров	 </a:t>
            </a:r>
            <a:r>
              <a:rPr lang="bg-BG" sz="800" dirty="0" smtClean="0">
                <a:effectLst>
                  <a:outerShdw blurRad="38100" dist="38100" dir="2700000" algn="tl">
                    <a:srgbClr val="000000">
                      <a:alpha val="43137"/>
                    </a:srgbClr>
                  </a:outerShdw>
                </a:effectLst>
                <a:latin typeface="Calibri" pitchFamily="34" charset="0"/>
                <a:cs typeface="Calibri" pitchFamily="34" charset="0"/>
              </a:rPr>
              <a:t>....................................	</a:t>
            </a:r>
            <a:r>
              <a:rPr lang="bg-BG" sz="1100" dirty="0" smtClean="0">
                <a:effectLst>
                  <a:outerShdw blurRad="38100" dist="38100" dir="2700000" algn="tl">
                    <a:srgbClr val="000000">
                      <a:alpha val="43137"/>
                    </a:srgbClr>
                  </a:outerShdw>
                </a:effectLst>
                <a:latin typeface="Calibri" pitchFamily="34" charset="0"/>
                <a:cs typeface="Calibri" pitchFamily="34" charset="0"/>
              </a:rPr>
              <a:t>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изпълнителен директор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Ангел Узунов                 	  </a:t>
            </a:r>
            <a:r>
              <a:rPr lang="bg-BG" sz="800" dirty="0" smtClean="0">
                <a:effectLst>
                  <a:outerShdw blurRad="38100" dist="38100" dir="2700000" algn="tl">
                    <a:srgbClr val="000000">
                      <a:alpha val="43137"/>
                    </a:srgbClr>
                  </a:outerShdw>
                </a:effectLst>
                <a:latin typeface="Calibri" pitchFamily="34" charset="0"/>
                <a:cs typeface="Calibri" pitchFamily="34" charset="0"/>
              </a:rPr>
              <a:t>.................................... </a:t>
            </a:r>
            <a:r>
              <a:rPr lang="bg-BG" sz="1100" dirty="0" smtClean="0">
                <a:effectLst>
                  <a:outerShdw blurRad="38100" dist="38100" dir="2700000" algn="tl">
                    <a:srgbClr val="000000">
                      <a:alpha val="43137"/>
                    </a:srgbClr>
                  </a:outerShdw>
                </a:effectLst>
                <a:latin typeface="Calibri" pitchFamily="34" charset="0"/>
                <a:cs typeface="Calibri" pitchFamily="34" charset="0"/>
              </a:rPr>
              <a:t/>
            </a:r>
            <a:br>
              <a:rPr lang="bg-BG" sz="1100" dirty="0" smtClean="0">
                <a:effectLst>
                  <a:outerShdw blurRad="38100" dist="38100" dir="2700000" algn="tl">
                    <a:srgbClr val="000000">
                      <a:alpha val="43137"/>
                    </a:srgbClr>
                  </a:outerShdw>
                </a:effectLst>
                <a:latin typeface="Calibri" pitchFamily="34" charset="0"/>
                <a:cs typeface="Calibri" pitchFamily="34" charset="0"/>
              </a:rPr>
            </a:br>
            <a:r>
              <a:rPr lang="bg-BG" sz="1100" dirty="0" smtClean="0">
                <a:effectLst>
                  <a:outerShdw blurRad="38100" dist="38100" dir="2700000" algn="tl">
                    <a:srgbClr val="000000">
                      <a:alpha val="43137"/>
                    </a:srgbClr>
                  </a:outerShdw>
                </a:effectLst>
                <a:latin typeface="Calibri" pitchFamily="34" charset="0"/>
                <a:cs typeface="Calibri" pitchFamily="34" charset="0"/>
              </a:rPr>
              <a:t> главен счетоводител</a:t>
            </a:r>
            <a:endParaRPr lang="bg-BG" sz="1100" dirty="0">
              <a:effectLst>
                <a:outerShdw blurRad="38100" dist="38100" dir="2700000" algn="tl">
                  <a:srgbClr val="000000">
                    <a:alpha val="43137"/>
                  </a:srgbClr>
                </a:outerShdw>
              </a:effectLst>
              <a:latin typeface="Calibri" pitchFamily="34" charset="0"/>
              <a:cs typeface="Calibri" pitchFamily="34" charset="0"/>
            </a:endParaRPr>
          </a:p>
        </p:txBody>
      </p:sp>
    </p:spTree>
    <p:extLst>
      <p:ext uri="{BB962C8B-B14F-4D97-AF65-F5344CB8AC3E}">
        <p14:creationId xmlns:p14="http://schemas.microsoft.com/office/powerpoint/2010/main" xmlns="" val="1452940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graphicFrame>
        <p:nvGraphicFramePr>
          <p:cNvPr id="5" name="Table 4"/>
          <p:cNvGraphicFramePr>
            <a:graphicFrameLocks noGrp="1"/>
          </p:cNvGraphicFramePr>
          <p:nvPr/>
        </p:nvGraphicFramePr>
        <p:xfrm>
          <a:off x="685798" y="1523993"/>
          <a:ext cx="7772404" cy="4220319"/>
        </p:xfrm>
        <a:graphic>
          <a:graphicData uri="http://schemas.openxmlformats.org/drawingml/2006/table">
            <a:tbl>
              <a:tblPr/>
              <a:tblGrid>
                <a:gridCol w="2726469"/>
                <a:gridCol w="921901"/>
                <a:gridCol w="774789"/>
                <a:gridCol w="910843"/>
                <a:gridCol w="680416"/>
                <a:gridCol w="823826"/>
                <a:gridCol w="934160"/>
              </a:tblGrid>
              <a:tr h="328246">
                <a:tc>
                  <a:txBody>
                    <a:bodyPr/>
                    <a:lstStyle/>
                    <a:p>
                      <a:pPr algn="l" fontAlgn="ctr"/>
                      <a:r>
                        <a:rPr lang="ru-RU" sz="1000" b="1"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r>
              <a:tr h="164124">
                <a:tc>
                  <a:txBody>
                    <a:bodyPr/>
                    <a:lstStyle/>
                    <a:p>
                      <a:pPr algn="l" fontAlgn="b"/>
                      <a:r>
                        <a:rPr lang="en-US" sz="1000" b="1" i="0" u="none" strike="noStrike" dirty="0">
                          <a:solidFill>
                            <a:srgbClr val="000000"/>
                          </a:solidFill>
                          <a:latin typeface="Calibri"/>
                        </a:rPr>
                        <a:t> Income Statement </a:t>
                      </a:r>
                    </a:p>
                  </a:txBody>
                  <a:tcPr marL="0" marR="0" marT="0" marB="0" anchor="b">
                    <a:lnL>
                      <a:noFill/>
                    </a:lnL>
                    <a:lnR>
                      <a:noFill/>
                    </a:lnR>
                    <a:lnT>
                      <a:noFill/>
                    </a:lnT>
                    <a:lnB>
                      <a:noFill/>
                    </a:lnB>
                  </a:tcPr>
                </a:tc>
                <a:tc rowSpan="2">
                  <a:txBody>
                    <a:bodyPr/>
                    <a:lstStyle/>
                    <a:p>
                      <a:pPr algn="ctr" fontAlgn="ctr"/>
                      <a:r>
                        <a:rPr lang="ru-RU" sz="1000" b="1" i="0" u="none" strike="noStrike" dirty="0">
                          <a:solidFill>
                            <a:srgbClr val="000000"/>
                          </a:solidFill>
                          <a:latin typeface="Calibri"/>
                        </a:rPr>
                        <a:t>НДК - Конгресен център София ЕАД</a:t>
                      </a:r>
                    </a:p>
                  </a:txBody>
                  <a:tcPr marL="0" marR="0" marT="0" marB="0" anchor="ctr">
                    <a:lnL>
                      <a:noFill/>
                    </a:lnL>
                    <a:lnR>
                      <a:noFill/>
                    </a:lnR>
                    <a:lnT>
                      <a:noFill/>
                    </a:lnT>
                    <a:lnB>
                      <a:noFill/>
                    </a:lnB>
                  </a:tcPr>
                </a:tc>
                <a:tc rowSpan="2">
                  <a:txBody>
                    <a:bodyPr/>
                    <a:lstStyle/>
                    <a:p>
                      <a:pPr algn="ctr" fontAlgn="ctr"/>
                      <a:r>
                        <a:rPr lang="bg-BG" sz="1000" b="1"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НДК - Конгресен център София ЕАД</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656493">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r>
              <a:tr h="164124">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r>
              <a:tr h="164124">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r>
              <a:tr h="164124">
                <a:tc>
                  <a:txBody>
                    <a:bodyPr/>
                    <a:lstStyle/>
                    <a:p>
                      <a:pPr algn="l" fontAlgn="b"/>
                      <a:r>
                        <a:rPr lang="ru-RU" sz="1000" b="1" i="0" u="none" strike="noStrike" dirty="0">
                          <a:solidFill>
                            <a:srgbClr val="000000"/>
                          </a:solidFill>
                          <a:latin typeface="Calibri"/>
                        </a:rPr>
                        <a:t> Разходи по икономически елементи от които: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(-3 444)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(-150)</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(-3 594)</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-3667</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-210</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-3877</a:t>
                      </a:r>
                    </a:p>
                  </a:txBody>
                  <a:tcPr marL="0" marR="0" marT="0" marB="0" anchor="ctr">
                    <a:lnL>
                      <a:noFill/>
                    </a:lnL>
                    <a:lnR>
                      <a:noFill/>
                    </a:lnR>
                    <a:lnT>
                      <a:noFill/>
                    </a:lnT>
                    <a:lnB>
                      <a:noFill/>
                    </a:lnB>
                  </a:tcPr>
                </a:tc>
              </a:tr>
              <a:tr h="164124">
                <a:tc>
                  <a:txBody>
                    <a:bodyPr/>
                    <a:lstStyle/>
                    <a:p>
                      <a:pPr algn="l" fontAlgn="b"/>
                      <a:r>
                        <a:rPr lang="bg-BG" sz="1000" b="0" i="0" u="none" strike="noStrike" dirty="0">
                          <a:solidFill>
                            <a:srgbClr val="000000"/>
                          </a:solidFill>
                          <a:latin typeface="Calibri"/>
                        </a:rPr>
                        <a:t> Разходи за материали </a:t>
                      </a:r>
                    </a:p>
                  </a:txBody>
                  <a:tcPr marL="0" marR="0" marT="0" marB="0" anchor="b">
                    <a:lnL>
                      <a:noFill/>
                    </a:lnL>
                    <a:lnR>
                      <a:noFill/>
                    </a:lnR>
                    <a:lnT>
                      <a:noFill/>
                    </a:lnT>
                    <a:lnB>
                      <a:noFill/>
                    </a:lnB>
                  </a:tcPr>
                </a:tc>
                <a:tc>
                  <a:txBody>
                    <a:bodyPr/>
                    <a:lstStyle/>
                    <a:p>
                      <a:pPr algn="r" fontAlgn="ctr"/>
                      <a:r>
                        <a:rPr lang="en-US" sz="1000" b="0" i="0" u="none" strike="noStrike" dirty="0">
                          <a:solidFill>
                            <a:srgbClr val="000000"/>
                          </a:solidFill>
                          <a:latin typeface="Calibri"/>
                        </a:rPr>
                        <a:t>(-43)</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(-47)</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-26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-31</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-57</a:t>
                      </a:r>
                    </a:p>
                  </a:txBody>
                  <a:tcPr marL="0" marR="0" marT="0" marB="0" anchor="ctr">
                    <a:lnL>
                      <a:noFill/>
                    </a:lnL>
                    <a:lnR>
                      <a:noFill/>
                    </a:lnR>
                    <a:lnT>
                      <a:noFill/>
                    </a:lnT>
                    <a:lnB>
                      <a:noFill/>
                    </a:lnB>
                  </a:tcPr>
                </a:tc>
              </a:tr>
              <a:tr h="164124">
                <a:tc>
                  <a:txBody>
                    <a:bodyPr/>
                    <a:lstStyle/>
                    <a:p>
                      <a:pPr algn="l" fontAlgn="b"/>
                      <a:r>
                        <a:rPr lang="bg-BG" sz="1000" b="0" i="0" u="none" strike="noStrike">
                          <a:solidFill>
                            <a:srgbClr val="000000"/>
                          </a:solidFill>
                          <a:latin typeface="Calibri"/>
                        </a:rPr>
                        <a:t> Разходи за външни услуги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(-540)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(-582)</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-770</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-68</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-838</a:t>
                      </a:r>
                    </a:p>
                  </a:txBody>
                  <a:tcPr marL="0" marR="0" marT="0" marB="0" anchor="ctr">
                    <a:lnL>
                      <a:noFill/>
                    </a:lnL>
                    <a:lnR>
                      <a:noFill/>
                    </a:lnR>
                    <a:lnT>
                      <a:noFill/>
                    </a:lnT>
                    <a:lnB>
                      <a:noFill/>
                    </a:lnB>
                  </a:tcPr>
                </a:tc>
              </a:tr>
              <a:tr h="164124">
                <a:tc>
                  <a:txBody>
                    <a:bodyPr/>
                    <a:lstStyle/>
                    <a:p>
                      <a:pPr algn="l" fontAlgn="b"/>
                      <a:r>
                        <a:rPr lang="ru-RU" sz="1000" b="0" i="0" u="none" strike="noStrike">
                          <a:solidFill>
                            <a:srgbClr val="000000"/>
                          </a:solidFill>
                          <a:latin typeface="Calibri"/>
                        </a:rPr>
                        <a:t> Разходи за Възнаграждения и Осигуровки на  Служителите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(-1 141)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(-1 223)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-1134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-1228</a:t>
                      </a:r>
                    </a:p>
                  </a:txBody>
                  <a:tcPr marL="0" marR="0" marT="0" marB="0" anchor="ctr">
                    <a:lnL>
                      <a:noFill/>
                    </a:lnL>
                    <a:lnR>
                      <a:noFill/>
                    </a:lnR>
                    <a:lnT>
                      <a:noFill/>
                    </a:lnT>
                    <a:lnB>
                      <a:noFill/>
                    </a:lnB>
                  </a:tcPr>
                </a:tc>
              </a:tr>
              <a:tr h="328246">
                <a:tc>
                  <a:txBody>
                    <a:bodyPr/>
                    <a:lstStyle/>
                    <a:p>
                      <a:pPr algn="l" fontAlgn="b"/>
                      <a:r>
                        <a:rPr lang="bg-BG" sz="1000" b="0" i="0" u="none" strike="noStrike">
                          <a:solidFill>
                            <a:srgbClr val="000000"/>
                          </a:solidFill>
                          <a:latin typeface="Calibri"/>
                        </a:rPr>
                        <a:t> Разходи за амортизация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(-1 713)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(-1 731)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-1719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-1736</a:t>
                      </a:r>
                    </a:p>
                  </a:txBody>
                  <a:tcPr marL="0" marR="0" marT="0" marB="0" anchor="ctr">
                    <a:lnL>
                      <a:noFill/>
                    </a:lnL>
                    <a:lnR>
                      <a:noFill/>
                    </a:lnR>
                    <a:lnT>
                      <a:noFill/>
                    </a:lnT>
                    <a:lnB>
                      <a:noFill/>
                    </a:lnB>
                  </a:tcPr>
                </a:tc>
              </a:tr>
              <a:tr h="164124">
                <a:tc>
                  <a:txBody>
                    <a:bodyPr/>
                    <a:lstStyle/>
                    <a:p>
                      <a:pPr algn="l" fontAlgn="b"/>
                      <a:r>
                        <a:rPr lang="bg-BG" sz="1000" b="0" i="0" u="none" strike="noStrike">
                          <a:solidFill>
                            <a:srgbClr val="000000"/>
                          </a:solidFill>
                          <a:latin typeface="Calibri"/>
                        </a:rPr>
                        <a:t> Други разходи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a:t>
                      </a:r>
                    </a:p>
                  </a:txBody>
                  <a:tcPr marL="0" marR="0" marT="0" marB="0" anchor="ctr">
                    <a:lnL>
                      <a:noFill/>
                    </a:lnL>
                    <a:lnR>
                      <a:noFill/>
                    </a:lnR>
                    <a:lnT>
                      <a:noFill/>
                    </a:lnT>
                    <a:lnB>
                      <a:noFill/>
                    </a:lnB>
                  </a:tcPr>
                </a:tc>
              </a:tr>
              <a:tr h="164124">
                <a:tc>
                  <a:txBody>
                    <a:bodyPr/>
                    <a:lstStyle/>
                    <a:p>
                      <a:pPr algn="l" fontAlgn="b"/>
                      <a:r>
                        <a:rPr lang="bg-BG" sz="1000" b="1" i="0" u="none" strike="noStrike">
                          <a:solidFill>
                            <a:srgbClr val="000000"/>
                          </a:solidFill>
                          <a:latin typeface="Calibri"/>
                        </a:rPr>
                        <a:t> Приходи от лихви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r>
              <a:tr h="164124">
                <a:tc>
                  <a:txBody>
                    <a:bodyPr/>
                    <a:lstStyle/>
                    <a:p>
                      <a:pPr algn="l" fontAlgn="b"/>
                      <a:r>
                        <a:rPr lang="bg-BG" sz="1000" b="1" i="0" u="none" strike="noStrike">
                          <a:solidFill>
                            <a:srgbClr val="000000"/>
                          </a:solidFill>
                          <a:latin typeface="Calibri"/>
                        </a:rPr>
                        <a:t> Разходи за лихви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r>
              <a:tr h="328246">
                <a:tc>
                  <a:txBody>
                    <a:bodyPr/>
                    <a:lstStyle/>
                    <a:p>
                      <a:pPr algn="l" fontAlgn="b"/>
                      <a:r>
                        <a:rPr lang="bg-BG" sz="1000" b="1" i="0" u="none" strike="noStrike">
                          <a:solidFill>
                            <a:srgbClr val="000000"/>
                          </a:solidFill>
                          <a:latin typeface="Calibri"/>
                        </a:rPr>
                        <a:t> Отрицателни курсови разлики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r>
              <a:tr h="164124">
                <a:tc>
                  <a:txBody>
                    <a:bodyPr/>
                    <a:lstStyle/>
                    <a:p>
                      <a:pPr algn="l" fontAlgn="b"/>
                      <a:r>
                        <a:rPr lang="ru-RU" sz="1000" b="1" i="0" u="none" strike="noStrike">
                          <a:solidFill>
                            <a:srgbClr val="000000"/>
                          </a:solidFill>
                          <a:latin typeface="Calibri"/>
                        </a:rPr>
                        <a:t> Положителни разлики от операции с финансови инструменти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a:t>
                      </a:r>
                    </a:p>
                  </a:txBody>
                  <a:tcPr marL="0" marR="0" marT="0" marB="0" anchor="ctr">
                    <a:lnL>
                      <a:noFill/>
                    </a:lnL>
                    <a:lnR>
                      <a:noFill/>
                    </a:lnR>
                    <a:lnT>
                      <a:noFill/>
                    </a:lnT>
                    <a:lnB>
                      <a:noFill/>
                    </a:lnB>
                  </a:tcPr>
                </a:tc>
              </a:tr>
              <a:tr h="164124">
                <a:tc>
                  <a:txBody>
                    <a:bodyPr/>
                    <a:lstStyle/>
                    <a:p>
                      <a:pPr algn="l" fontAlgn="b"/>
                      <a:r>
                        <a:rPr lang="bg-BG" sz="1000" b="1" i="0" u="none" strike="noStrike">
                          <a:solidFill>
                            <a:srgbClr val="000000"/>
                          </a:solidFill>
                          <a:latin typeface="Calibri"/>
                        </a:rPr>
                        <a:t> Други финансови разходи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a:t>
                      </a:r>
                    </a:p>
                  </a:txBody>
                  <a:tcPr marL="0" marR="0" marT="0" marB="0" anchor="ctr">
                    <a:lnL>
                      <a:noFill/>
                    </a:lnL>
                    <a:lnR>
                      <a:noFill/>
                    </a:lnR>
                    <a:lnT>
                      <a:noFill/>
                    </a:lnT>
                    <a:lnB>
                      <a:noFill/>
                    </a:lnB>
                  </a:tcPr>
                </a:tc>
              </a:tr>
              <a:tr h="164124">
                <a:tc>
                  <a:txBody>
                    <a:bodyPr/>
                    <a:lstStyle/>
                    <a:p>
                      <a:pPr algn="l" fontAlgn="b"/>
                      <a:r>
                        <a:rPr lang="ru-RU" sz="1000" b="1" i="0" u="none" strike="noStrike">
                          <a:solidFill>
                            <a:srgbClr val="000000"/>
                          </a:solidFill>
                          <a:latin typeface="Calibri"/>
                        </a:rPr>
                        <a:t> Резултат за периода преди данъци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(-1 078)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(-1 028)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-1408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-1445</a:t>
                      </a:r>
                    </a:p>
                  </a:txBody>
                  <a:tcPr marL="0" marR="0" marT="0" marB="0" anchor="ctr">
                    <a:lnL>
                      <a:noFill/>
                    </a:lnL>
                    <a:lnR>
                      <a:noFill/>
                    </a:lnR>
                    <a:lnT>
                      <a:noFill/>
                    </a:lnT>
                    <a:lnB>
                      <a:noFill/>
                    </a:lnB>
                  </a:tcPr>
                </a:tc>
              </a:tr>
              <a:tr h="164124">
                <a:tc>
                  <a:txBody>
                    <a:bodyPr/>
                    <a:lstStyle/>
                    <a:p>
                      <a:pPr algn="l" fontAlgn="b"/>
                      <a:r>
                        <a:rPr lang="bg-BG" sz="1000" b="1" i="0" u="none" strike="noStrike">
                          <a:solidFill>
                            <a:srgbClr val="000000"/>
                          </a:solidFill>
                          <a:latin typeface="Calibri"/>
                        </a:rPr>
                        <a:t> Нетен резултат за периода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(-1 078)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(-1 028)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-1408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-1445</a:t>
                      </a:r>
                    </a:p>
                  </a:txBody>
                  <a:tcPr marL="0" marR="0" marT="0" marB="0" anchor="ctr">
                    <a:lnL>
                      <a:noFill/>
                    </a:lnL>
                    <a:lnR>
                      <a:noFill/>
                    </a:lnR>
                    <a:lnT>
                      <a:noFill/>
                    </a:lnT>
                    <a:lnB>
                      <a:noFill/>
                    </a:lnB>
                  </a:tcPr>
                </a:tc>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7" name="Title 1"/>
          <p:cNvSpPr txBox="1">
            <a:spLocks/>
          </p:cNvSpPr>
          <p:nvPr/>
        </p:nvSpPr>
        <p:spPr>
          <a:xfrm>
            <a:off x="533400" y="663575"/>
            <a:ext cx="5334000" cy="555625"/>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Сводиран отчет за второ тримесечие на 2013 г. и 2012 г.</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НДК – </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Конгресен център София ЕАД,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10</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7" name="Title 1"/>
          <p:cNvSpPr txBox="1">
            <a:spLocks/>
          </p:cNvSpPr>
          <p:nvPr/>
        </p:nvSpPr>
        <p:spPr>
          <a:xfrm>
            <a:off x="381000" y="609600"/>
            <a:ext cx="4953000" cy="762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Отчет за второ тримесечие на 2013 г. и 2012 г.</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НДК - </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София, по месеци,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11</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8" name="Table 7"/>
          <p:cNvGraphicFramePr>
            <a:graphicFrameLocks noGrp="1"/>
          </p:cNvGraphicFramePr>
          <p:nvPr/>
        </p:nvGraphicFramePr>
        <p:xfrm>
          <a:off x="304803" y="1636056"/>
          <a:ext cx="8305796" cy="4249960"/>
        </p:xfrm>
        <a:graphic>
          <a:graphicData uri="http://schemas.openxmlformats.org/drawingml/2006/table">
            <a:tbl>
              <a:tblPr/>
              <a:tblGrid>
                <a:gridCol w="3187328"/>
                <a:gridCol w="853078"/>
                <a:gridCol w="853078"/>
                <a:gridCol w="853078"/>
                <a:gridCol w="853078"/>
                <a:gridCol w="853078"/>
                <a:gridCol w="853078"/>
              </a:tblGrid>
              <a:tr h="393068">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solidFill>
                      <a:srgbClr val="FFFFFF"/>
                    </a:solidFill>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r>
              <a:tr h="144815">
                <a:tc>
                  <a:txBody>
                    <a:bodyPr/>
                    <a:lstStyle/>
                    <a:p>
                      <a:pPr algn="l" fontAlgn="b"/>
                      <a:r>
                        <a:rPr lang="ru-RU" sz="1000" b="1" i="0" u="none" strike="noStrike">
                          <a:solidFill>
                            <a:srgbClr val="000000"/>
                          </a:solidFill>
                          <a:latin typeface="Calibri"/>
                        </a:rPr>
                        <a:t> НДК - Конгресен център София ЕАД </a:t>
                      </a:r>
                    </a:p>
                  </a:txBody>
                  <a:tcPr marL="0" marR="0" marT="0" marB="0" anchor="b">
                    <a:lnL>
                      <a:noFill/>
                    </a:lnL>
                    <a:lnR>
                      <a:noFill/>
                    </a:lnR>
                    <a:lnT>
                      <a:noFill/>
                    </a:lnT>
                    <a:lnB>
                      <a:noFill/>
                    </a:lnB>
                  </a:tcPr>
                </a:tc>
                <a:tc>
                  <a:txBody>
                    <a:bodyPr/>
                    <a:lstStyle/>
                    <a:p>
                      <a:pPr algn="ctr" fontAlgn="ctr"/>
                      <a:r>
                        <a:rPr lang="bg-BG" sz="1000" b="1" i="0" u="none" strike="noStrike">
                          <a:solidFill>
                            <a:srgbClr val="000000"/>
                          </a:solidFill>
                          <a:latin typeface="Calibri"/>
                        </a:rPr>
                        <a:t>април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април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2012 </a:t>
                      </a:r>
                    </a:p>
                  </a:txBody>
                  <a:tcPr marL="0" marR="0" marT="0" marB="0" anchor="ctr">
                    <a:lnL>
                      <a:noFill/>
                    </a:lnL>
                    <a:lnR>
                      <a:noFill/>
                    </a:lnR>
                    <a:lnT>
                      <a:noFill/>
                    </a:lnT>
                    <a:lnB>
                      <a:noFill/>
                    </a:lnB>
                  </a:tcPr>
                </a:tc>
              </a:tr>
              <a:tr h="351692">
                <a:tc>
                  <a:txBody>
                    <a:bodyPr/>
                    <a:lstStyle/>
                    <a:p>
                      <a:pPr algn="l" fontAlgn="b"/>
                      <a:r>
                        <a:rPr lang="bg-BG" sz="1000" b="1" i="0" u="none" strike="noStrike">
                          <a:solidFill>
                            <a:srgbClr val="000000"/>
                          </a:solidFill>
                          <a:latin typeface="Calibri"/>
                        </a:rPr>
                        <a:t> БАЛАНС </a:t>
                      </a:r>
                    </a:p>
                  </a:txBody>
                  <a:tcPr marL="0" marR="0" marT="0" marB="0" anchor="b">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r>
              <a:tr h="117231">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Активи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r>
              <a:tr h="117231">
                <a:tc>
                  <a:txBody>
                    <a:bodyPr/>
                    <a:lstStyle/>
                    <a:p>
                      <a:pPr algn="l" fontAlgn="b"/>
                      <a:r>
                        <a:rPr lang="ru-RU" sz="1000" b="1" i="0" u="none" strike="noStrike">
                          <a:solidFill>
                            <a:srgbClr val="000000"/>
                          </a:solidFill>
                          <a:latin typeface="Calibri"/>
                        </a:rPr>
                        <a:t> Имоти, машини, съоръжения и оборудване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353853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353299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352755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360210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359651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359103</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Нематериални активи в т.ч.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34</a:t>
                      </a:r>
                    </a:p>
                  </a:txBody>
                  <a:tcPr marL="0" marR="0" marT="0" marB="0" anchor="b">
                    <a:lnL>
                      <a:noFill/>
                    </a:lnL>
                    <a:lnR>
                      <a:noFill/>
                    </a:lnR>
                    <a:lnT>
                      <a:noFill/>
                    </a:lnT>
                    <a:lnB>
                      <a:noFill/>
                    </a:lnB>
                  </a:tcPr>
                </a:tc>
              </a:tr>
              <a:tr h="117231">
                <a:tc>
                  <a:txBody>
                    <a:bodyPr/>
                    <a:lstStyle/>
                    <a:p>
                      <a:pPr algn="l" fontAlgn="b"/>
                      <a:r>
                        <a:rPr lang="ru-RU" sz="1000" b="0" i="0" u="none" strike="noStrike">
                          <a:solidFill>
                            <a:srgbClr val="000000"/>
                          </a:solidFill>
                          <a:latin typeface="Calibri"/>
                        </a:rPr>
                        <a:t> Права върху интелектуална и индустриална собственост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31</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29</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19</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18</a:t>
                      </a:r>
                    </a:p>
                  </a:txBody>
                  <a:tcPr marL="0" marR="0" marT="0" marB="0" anchor="b">
                    <a:lnL>
                      <a:noFill/>
                    </a:lnL>
                    <a:lnR>
                      <a:noFill/>
                    </a:lnR>
                    <a:lnT>
                      <a:noFill/>
                    </a:lnT>
                    <a:lnB>
                      <a:noFill/>
                    </a:lnB>
                  </a:tcPr>
                </a:tc>
              </a:tr>
              <a:tr h="117231">
                <a:tc>
                  <a:txBody>
                    <a:bodyPr/>
                    <a:lstStyle/>
                    <a:p>
                      <a:pPr algn="l" fontAlgn="b"/>
                      <a:r>
                        <a:rPr lang="bg-BG" sz="1000" b="0" i="0" u="none" strike="noStrike">
                          <a:solidFill>
                            <a:srgbClr val="000000"/>
                          </a:solidFill>
                          <a:latin typeface="Calibri"/>
                        </a:rPr>
                        <a:t> Програмни продукти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14</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13</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19</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18</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16</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Инвестиционни имоти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13517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13506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13494</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13658</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13646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13635</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Дългосрочни финансови активи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1333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1337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1337</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Активи по отсрочени данъци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66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66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66</a:t>
                      </a:r>
                    </a:p>
                  </a:txBody>
                  <a:tcPr marL="0" marR="0" marT="0" marB="0" anchor="b">
                    <a:lnL>
                      <a:noFill/>
                    </a:lnL>
                    <a:lnR>
                      <a:noFill/>
                    </a:lnR>
                    <a:lnT>
                      <a:noFill/>
                    </a:lnT>
                    <a:lnB>
                      <a:noFill/>
                    </a:lnB>
                  </a:tcPr>
                </a:tc>
              </a:tr>
              <a:tr h="117231">
                <a:tc>
                  <a:txBody>
                    <a:bodyPr/>
                    <a:lstStyle/>
                    <a:p>
                      <a:pPr algn="l" fontAlgn="b"/>
                      <a:r>
                        <a:rPr lang="bg-BG" sz="1000" b="1" i="1" u="none" strike="noStrike">
                          <a:solidFill>
                            <a:srgbClr val="000000"/>
                          </a:solidFill>
                          <a:latin typeface="Calibri"/>
                        </a:rPr>
                        <a:t> Сума ДА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367446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366878</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366320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375306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374737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374175</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Краткотрайни активи </a:t>
                      </a: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Материални запаси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68</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21</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Краткосрочни финансови активи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1331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1331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1331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2800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2800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2800</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Търговски вземания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2484</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2623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2729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2049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1900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2035</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Други вземания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251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261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269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100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138</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152</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Пари и парични еквиваленти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3203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3046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3133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936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1125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752</a:t>
                      </a:r>
                    </a:p>
                  </a:txBody>
                  <a:tcPr marL="0" marR="0" marT="0" marB="0" anchor="b">
                    <a:lnL>
                      <a:noFill/>
                    </a:lnL>
                    <a:lnR>
                      <a:noFill/>
                    </a:lnR>
                    <a:lnT>
                      <a:noFill/>
                    </a:lnT>
                    <a:lnB>
                      <a:noFill/>
                    </a:lnB>
                  </a:tcPr>
                </a:tc>
              </a:tr>
              <a:tr h="117231">
                <a:tc>
                  <a:txBody>
                    <a:bodyPr/>
                    <a:lstStyle/>
                    <a:p>
                      <a:pPr algn="l" fontAlgn="b"/>
                      <a:r>
                        <a:rPr lang="ru-RU" sz="1000" b="0" i="0" u="none" strike="noStrike">
                          <a:solidFill>
                            <a:srgbClr val="000000"/>
                          </a:solidFill>
                          <a:latin typeface="Calibri"/>
                        </a:rPr>
                        <a:t> Парични средства по разплащателни сметки в лева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1744</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1577</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1581</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376</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753</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377</a:t>
                      </a:r>
                    </a:p>
                  </a:txBody>
                  <a:tcPr marL="0" marR="0" marT="0" marB="0" anchor="b">
                    <a:lnL>
                      <a:noFill/>
                    </a:lnL>
                    <a:lnR>
                      <a:noFill/>
                    </a:lnR>
                    <a:lnT>
                      <a:noFill/>
                    </a:lnT>
                    <a:lnB>
                      <a:noFill/>
                    </a:lnB>
                  </a:tcPr>
                </a:tc>
              </a:tr>
              <a:tr h="117231">
                <a:tc>
                  <a:txBody>
                    <a:bodyPr/>
                    <a:lstStyle/>
                    <a:p>
                      <a:pPr algn="l" fontAlgn="b"/>
                      <a:r>
                        <a:rPr lang="ru-RU" sz="1000" b="0" i="0" u="none" strike="noStrike">
                          <a:solidFill>
                            <a:srgbClr val="000000"/>
                          </a:solidFill>
                          <a:latin typeface="Calibri"/>
                        </a:rPr>
                        <a:t> Парични следства по разплащателни сметки във валута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1438</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1432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1519</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418</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338</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338</a:t>
                      </a:r>
                    </a:p>
                  </a:txBody>
                  <a:tcPr marL="0" marR="0" marT="0" marB="0" anchor="b">
                    <a:lnL>
                      <a:noFill/>
                    </a:lnL>
                    <a:lnR>
                      <a:noFill/>
                    </a:lnR>
                    <a:lnT>
                      <a:noFill/>
                    </a:lnT>
                    <a:lnB>
                      <a:noFill/>
                    </a:lnB>
                  </a:tcPr>
                </a:tc>
              </a:tr>
              <a:tr h="117231">
                <a:tc>
                  <a:txBody>
                    <a:bodyPr/>
                    <a:lstStyle/>
                    <a:p>
                      <a:pPr algn="l" fontAlgn="b"/>
                      <a:r>
                        <a:rPr lang="ru-RU" sz="1000" b="0" i="0" u="none" strike="noStrike">
                          <a:solidFill>
                            <a:srgbClr val="000000"/>
                          </a:solidFill>
                          <a:latin typeface="Calibri"/>
                        </a:rPr>
                        <a:t> Парични средства в брой в лева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36</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33</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142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34</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37</a:t>
                      </a:r>
                    </a:p>
                  </a:txBody>
                  <a:tcPr marL="0" marR="0" marT="0" marB="0" anchor="b">
                    <a:lnL>
                      <a:noFill/>
                    </a:lnL>
                    <a:lnR>
                      <a:noFill/>
                    </a:lnR>
                    <a:lnT>
                      <a:noFill/>
                    </a:lnT>
                    <a:lnB>
                      <a:noFill/>
                    </a:lnB>
                  </a:tcPr>
                </a:tc>
              </a:tr>
              <a:tr h="117231">
                <a:tc>
                  <a:txBody>
                    <a:bodyPr/>
                    <a:lstStyle/>
                    <a:p>
                      <a:pPr algn="l" fontAlgn="b"/>
                      <a:r>
                        <a:rPr lang="ru-RU" sz="1000" b="0" i="0" u="none" strike="noStrike">
                          <a:solidFill>
                            <a:srgbClr val="000000"/>
                          </a:solidFill>
                          <a:latin typeface="Calibri"/>
                        </a:rPr>
                        <a:t> Парични средства в брой във валута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0</a:t>
                      </a:r>
                    </a:p>
                  </a:txBody>
                  <a:tcPr marL="0" marR="0" marT="0" marB="0" anchor="b">
                    <a:lnL>
                      <a:noFill/>
                    </a:lnL>
                    <a:lnR>
                      <a:noFill/>
                    </a:lnR>
                    <a:lnT>
                      <a:noFill/>
                    </a:lnT>
                    <a:lnB>
                      <a:noFill/>
                    </a:lnB>
                  </a:tcPr>
                </a:tc>
              </a:tr>
              <a:tr h="117231">
                <a:tc>
                  <a:txBody>
                    <a:bodyPr/>
                    <a:lstStyle/>
                    <a:p>
                      <a:pPr algn="l" fontAlgn="b"/>
                      <a:r>
                        <a:rPr lang="bg-BG" sz="1000" b="1" i="1" u="none" strike="noStrike">
                          <a:solidFill>
                            <a:srgbClr val="000000"/>
                          </a:solidFill>
                          <a:latin typeface="Calibri"/>
                        </a:rPr>
                        <a:t> Сума КА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7306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7313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7530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5907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5984</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5760</a:t>
                      </a:r>
                    </a:p>
                  </a:txBody>
                  <a:tcPr marL="0" marR="0" marT="0" marB="0" anchor="b">
                    <a:lnL>
                      <a:noFill/>
                    </a:lnL>
                    <a:lnR>
                      <a:noFill/>
                    </a:lnR>
                    <a:lnT>
                      <a:noFill/>
                    </a:lnT>
                    <a:lnB>
                      <a:noFill/>
                    </a:lnB>
                  </a:tcPr>
                </a:tc>
              </a:tr>
              <a:tr h="117231">
                <a:tc>
                  <a:txBody>
                    <a:bodyPr/>
                    <a:lstStyle/>
                    <a:p>
                      <a:pPr algn="l" fontAlgn="b"/>
                      <a:r>
                        <a:rPr lang="bg-BG" sz="1000" b="1" i="0" u="none" strike="noStrike">
                          <a:solidFill>
                            <a:srgbClr val="000000"/>
                          </a:solidFill>
                          <a:latin typeface="Calibri"/>
                        </a:rPr>
                        <a:t> Общо активи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374753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374191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373850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381213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380721</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379935</a:t>
                      </a:r>
                    </a:p>
                  </a:txBody>
                  <a:tcPr marL="0" marR="0" marT="0" marB="0" anchor="b">
                    <a:lnL>
                      <a:noFill/>
                    </a:lnL>
                    <a:lnR>
                      <a:noFill/>
                    </a:lnR>
                    <a:lnT>
                      <a:noFill/>
                    </a:lnT>
                    <a:lnB>
                      <a:noFill/>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7" name="Title 1"/>
          <p:cNvSpPr txBox="1">
            <a:spLocks/>
          </p:cNvSpPr>
          <p:nvPr/>
        </p:nvSpPr>
        <p:spPr>
          <a:xfrm>
            <a:off x="609600" y="609600"/>
            <a:ext cx="4724400" cy="762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Отчет за второ тримесечие на 2013 г. и 2012 г.</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НДК - </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София, по месеци,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12</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8" name="Table 7"/>
          <p:cNvGraphicFramePr>
            <a:graphicFrameLocks noGrp="1"/>
          </p:cNvGraphicFramePr>
          <p:nvPr/>
        </p:nvGraphicFramePr>
        <p:xfrm>
          <a:off x="609597" y="1523998"/>
          <a:ext cx="7924802" cy="4213725"/>
        </p:xfrm>
        <a:graphic>
          <a:graphicData uri="http://schemas.openxmlformats.org/drawingml/2006/table">
            <a:tbl>
              <a:tblPr/>
              <a:tblGrid>
                <a:gridCol w="3041120"/>
                <a:gridCol w="813947"/>
                <a:gridCol w="813947"/>
                <a:gridCol w="813947"/>
                <a:gridCol w="813947"/>
                <a:gridCol w="813947"/>
                <a:gridCol w="813947"/>
              </a:tblGrid>
              <a:tr h="576434">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dirty="0"/>
                    </a:p>
                  </a:txBody>
                  <a:tcPr>
                    <a:lnL>
                      <a:noFill/>
                    </a:lnL>
                    <a:lnR>
                      <a:noFill/>
                    </a:lnR>
                    <a:lnT>
                      <a:noFill/>
                    </a:lnT>
                    <a:lnB>
                      <a:noFill/>
                    </a:lnB>
                  </a:tcPr>
                </a:tc>
              </a:tr>
              <a:tr h="329391">
                <a:tc>
                  <a:txBody>
                    <a:bodyPr/>
                    <a:lstStyle/>
                    <a:p>
                      <a:pPr algn="l" fontAlgn="b"/>
                      <a:r>
                        <a:rPr lang="ru-RU" sz="1000" b="1" i="0" u="none" strike="noStrike">
                          <a:solidFill>
                            <a:srgbClr val="000000"/>
                          </a:solidFill>
                          <a:latin typeface="Calibri"/>
                        </a:rPr>
                        <a:t> НДК - Конгресен център София ЕАД </a:t>
                      </a:r>
                    </a:p>
                  </a:txBody>
                  <a:tcPr marL="0" marR="0" marT="0" marB="0" anchor="b">
                    <a:lnL>
                      <a:noFill/>
                    </a:lnL>
                    <a:lnR>
                      <a:noFill/>
                    </a:lnR>
                    <a:lnT>
                      <a:noFill/>
                    </a:lnT>
                    <a:lnB>
                      <a:noFill/>
                    </a:lnB>
                  </a:tcPr>
                </a:tc>
                <a:tc>
                  <a:txBody>
                    <a:bodyPr/>
                    <a:lstStyle/>
                    <a:p>
                      <a:pPr algn="ctr" fontAlgn="ctr"/>
                      <a:r>
                        <a:rPr lang="bg-BG" sz="1000" b="1" i="0" u="none" strike="noStrike">
                          <a:solidFill>
                            <a:srgbClr val="000000"/>
                          </a:solidFill>
                          <a:latin typeface="Calibri"/>
                        </a:rPr>
                        <a:t>април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април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2012 </a:t>
                      </a:r>
                    </a:p>
                  </a:txBody>
                  <a:tcPr marL="0" marR="0" marT="0" marB="0" anchor="ctr">
                    <a:lnL>
                      <a:noFill/>
                    </a:lnL>
                    <a:lnR>
                      <a:noFill/>
                    </a:lnR>
                    <a:lnT>
                      <a:noFill/>
                    </a:lnT>
                    <a:lnB>
                      <a:noFill/>
                    </a:lnB>
                  </a:tcPr>
                </a:tc>
              </a:tr>
              <a:tr h="181988">
                <a:tc>
                  <a:txBody>
                    <a:bodyPr/>
                    <a:lstStyle/>
                    <a:p>
                      <a:pPr algn="l" fontAlgn="b"/>
                      <a:r>
                        <a:rPr lang="bg-BG" sz="1000" b="1" i="0" u="none" strike="noStrike">
                          <a:solidFill>
                            <a:srgbClr val="000000"/>
                          </a:solidFill>
                          <a:latin typeface="Calibri"/>
                        </a:rPr>
                        <a:t> БАЛАНС </a:t>
                      </a:r>
                    </a:p>
                  </a:txBody>
                  <a:tcPr marL="0" marR="0" marT="0" marB="0" anchor="b">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r>
              <a:tr h="181988">
                <a:tc>
                  <a:txBody>
                    <a:bodyPr/>
                    <a:lstStyle/>
                    <a:p>
                      <a:pPr algn="l" fontAlgn="b"/>
                      <a:r>
                        <a:rPr lang="bg-BG" sz="1000" b="1" i="0" u="none" strike="noStrike">
                          <a:solidFill>
                            <a:srgbClr val="000000"/>
                          </a:solidFill>
                          <a:latin typeface="Calibri"/>
                        </a:rPr>
                        <a:t> Собствен капитал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Arial"/>
                        </a:rPr>
                        <a:t>`000</a:t>
                      </a:r>
                    </a:p>
                  </a:txBody>
                  <a:tcPr marL="0" marR="0" marT="0" marB="0" anchor="ctr">
                    <a:lnL>
                      <a:noFill/>
                    </a:lnL>
                    <a:lnR>
                      <a:noFill/>
                    </a:lnR>
                    <a:lnT>
                      <a:noFill/>
                    </a:lnT>
                    <a:lnB>
                      <a:noFill/>
                    </a:lnB>
                  </a:tcPr>
                </a:tc>
              </a:tr>
              <a:tr h="181988">
                <a:tc>
                  <a:txBody>
                    <a:bodyPr/>
                    <a:lstStyle/>
                    <a:p>
                      <a:pPr algn="l" fontAlgn="b"/>
                      <a:r>
                        <a:rPr lang="ru-RU" sz="1000" b="1" i="0" u="none" strike="noStrike">
                          <a:solidFill>
                            <a:srgbClr val="000000"/>
                          </a:solidFill>
                          <a:latin typeface="Calibri"/>
                        </a:rPr>
                        <a:t> Собствен капитал принадлежащ на акционерите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373234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372873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371653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379175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378748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371653</a:t>
                      </a:r>
                    </a:p>
                  </a:txBody>
                  <a:tcPr marL="0" marR="0" marT="0" marB="0" anchor="ctr">
                    <a:lnL>
                      <a:noFill/>
                    </a:lnL>
                    <a:lnR>
                      <a:noFill/>
                    </a:lnR>
                    <a:lnT>
                      <a:noFill/>
                    </a:lnT>
                    <a:lnB>
                      <a:noFill/>
                    </a:lnB>
                  </a:tcPr>
                </a:tc>
              </a:tr>
              <a:tr h="181988">
                <a:tc>
                  <a:txBody>
                    <a:bodyPr/>
                    <a:lstStyle/>
                    <a:p>
                      <a:pPr algn="l" fontAlgn="b"/>
                      <a:r>
                        <a:rPr lang="bg-BG" sz="1000" b="0" i="0" u="none" strike="noStrike">
                          <a:solidFill>
                            <a:srgbClr val="000000"/>
                          </a:solidFill>
                          <a:latin typeface="Calibri"/>
                        </a:rPr>
                        <a:t> Акционерен капитал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371653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371653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371653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371653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371653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371653</a:t>
                      </a:r>
                    </a:p>
                  </a:txBody>
                  <a:tcPr marL="0" marR="0" marT="0" marB="0" anchor="ctr">
                    <a:lnL>
                      <a:noFill/>
                    </a:lnL>
                    <a:lnR>
                      <a:noFill/>
                    </a:lnR>
                    <a:lnT>
                      <a:noFill/>
                    </a:lnT>
                    <a:lnB>
                      <a:noFill/>
                    </a:lnB>
                  </a:tcPr>
                </a:tc>
              </a:tr>
              <a:tr h="181988">
                <a:tc>
                  <a:txBody>
                    <a:bodyPr/>
                    <a:lstStyle/>
                    <a:p>
                      <a:pPr algn="l" fontAlgn="b"/>
                      <a:r>
                        <a:rPr lang="bg-BG" sz="1000" b="0" i="0" u="none" strike="noStrike">
                          <a:solidFill>
                            <a:srgbClr val="000000"/>
                          </a:solidFill>
                          <a:latin typeface="Calibri"/>
                        </a:rPr>
                        <a:t> Резерви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15462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15462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15462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15462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15462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15462</a:t>
                      </a:r>
                    </a:p>
                  </a:txBody>
                  <a:tcPr marL="0" marR="0" marT="0" marB="0" anchor="ctr">
                    <a:lnL>
                      <a:noFill/>
                    </a:lnL>
                    <a:lnR>
                      <a:noFill/>
                    </a:lnR>
                    <a:lnT>
                      <a:noFill/>
                    </a:lnT>
                    <a:lnB>
                      <a:noFill/>
                    </a:lnB>
                  </a:tcPr>
                </a:tc>
              </a:tr>
              <a:tr h="181988">
                <a:tc>
                  <a:txBody>
                    <a:bodyPr/>
                    <a:lstStyle/>
                    <a:p>
                      <a:pPr algn="l" fontAlgn="b"/>
                      <a:r>
                        <a:rPr lang="ru-RU" sz="1000" b="0" i="0" u="none" strike="noStrike">
                          <a:solidFill>
                            <a:srgbClr val="000000"/>
                          </a:solidFill>
                          <a:latin typeface="Calibri"/>
                        </a:rPr>
                        <a:t> Финансов резултат от предходни периоди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-11717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-11714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-11714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-5878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-5878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-5878</a:t>
                      </a:r>
                    </a:p>
                  </a:txBody>
                  <a:tcPr marL="0" marR="0" marT="0" marB="0" anchor="ctr">
                    <a:lnL>
                      <a:noFill/>
                    </a:lnL>
                    <a:lnR>
                      <a:noFill/>
                    </a:lnR>
                    <a:lnT>
                      <a:noFill/>
                    </a:lnT>
                    <a:lnB>
                      <a:noFill/>
                    </a:lnB>
                  </a:tcPr>
                </a:tc>
              </a:tr>
              <a:tr h="181988">
                <a:tc>
                  <a:txBody>
                    <a:bodyPr/>
                    <a:lstStyle/>
                    <a:p>
                      <a:pPr algn="l" fontAlgn="b"/>
                      <a:r>
                        <a:rPr lang="bg-BG" sz="1000" b="0" i="0" u="none" strike="noStrike">
                          <a:solidFill>
                            <a:srgbClr val="000000"/>
                          </a:solidFill>
                          <a:latin typeface="Calibri"/>
                        </a:rPr>
                        <a:t> Текущ финансов резултат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-2164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-2528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-2899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-2063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-2489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-2984</a:t>
                      </a:r>
                    </a:p>
                  </a:txBody>
                  <a:tcPr marL="0" marR="0" marT="0" marB="0" anchor="ctr">
                    <a:lnL>
                      <a:noFill/>
                    </a:lnL>
                    <a:lnR>
                      <a:noFill/>
                    </a:lnR>
                    <a:lnT>
                      <a:noFill/>
                    </a:lnT>
                    <a:lnB>
                      <a:noFill/>
                    </a:lnB>
                  </a:tcPr>
                </a:tc>
              </a:tr>
              <a:tr h="181988">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81988">
                <a:tc>
                  <a:txBody>
                    <a:bodyPr/>
                    <a:lstStyle/>
                    <a:p>
                      <a:pPr algn="l" fontAlgn="b"/>
                      <a:r>
                        <a:rPr lang="bg-BG" sz="1000" b="1" i="1" u="none" strike="noStrike">
                          <a:solidFill>
                            <a:srgbClr val="000000"/>
                          </a:solidFill>
                          <a:latin typeface="Calibri"/>
                        </a:rPr>
                        <a:t> Общо собствен капитал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373234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372873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372501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379175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378748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378253</a:t>
                      </a:r>
                    </a:p>
                  </a:txBody>
                  <a:tcPr marL="0" marR="0" marT="0" marB="0" anchor="ctr">
                    <a:lnL>
                      <a:noFill/>
                    </a:lnL>
                    <a:lnR>
                      <a:noFill/>
                    </a:lnR>
                    <a:lnT>
                      <a:noFill/>
                    </a:lnT>
                    <a:lnB>
                      <a:noFill/>
                    </a:lnB>
                  </a:tcPr>
                </a:tc>
              </a:tr>
              <a:tr h="181988">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214104">
                <a:tc>
                  <a:txBody>
                    <a:bodyPr/>
                    <a:lstStyle/>
                    <a:p>
                      <a:pPr algn="l" fontAlgn="b"/>
                      <a:r>
                        <a:rPr lang="bg-BG" sz="1000" b="1" i="0" u="none" strike="noStrike">
                          <a:solidFill>
                            <a:srgbClr val="000000"/>
                          </a:solidFill>
                          <a:latin typeface="Calibri"/>
                        </a:rPr>
                        <a:t> Пасиви </a:t>
                      </a: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81988">
                <a:tc>
                  <a:txBody>
                    <a:bodyPr/>
                    <a:lstStyle/>
                    <a:p>
                      <a:pPr algn="l" fontAlgn="b"/>
                      <a:r>
                        <a:rPr lang="ru-RU" sz="1000" b="1" i="0" u="none" strike="noStrike">
                          <a:solidFill>
                            <a:srgbClr val="000000"/>
                          </a:solidFill>
                          <a:latin typeface="Calibri"/>
                        </a:rPr>
                        <a:t> Дългосрочни пасиви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172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146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155</a:t>
                      </a:r>
                    </a:p>
                  </a:txBody>
                  <a:tcPr marL="0" marR="0" marT="0" marB="0" anchor="ctr">
                    <a:lnL>
                      <a:noFill/>
                    </a:lnL>
                    <a:lnR>
                      <a:noFill/>
                    </a:lnR>
                    <a:lnT>
                      <a:noFill/>
                    </a:lnT>
                    <a:lnB>
                      <a:noFill/>
                    </a:lnB>
                  </a:tcPr>
                </a:tc>
              </a:tr>
              <a:tr h="181988">
                <a:tc>
                  <a:txBody>
                    <a:bodyPr/>
                    <a:lstStyle/>
                    <a:p>
                      <a:pPr algn="l" fontAlgn="b"/>
                      <a:r>
                        <a:rPr lang="bg-BG" sz="1000" b="1" i="0" u="none" strike="noStrike">
                          <a:solidFill>
                            <a:srgbClr val="000000"/>
                          </a:solidFill>
                          <a:latin typeface="Calibri"/>
                        </a:rPr>
                        <a:t> Дългосрочни финансови задължения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172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146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155</a:t>
                      </a:r>
                    </a:p>
                  </a:txBody>
                  <a:tcPr marL="0" marR="0" marT="0" marB="0" anchor="ctr">
                    <a:lnL>
                      <a:noFill/>
                    </a:lnL>
                    <a:lnR>
                      <a:noFill/>
                    </a:lnR>
                    <a:lnT>
                      <a:noFill/>
                    </a:lnT>
                    <a:lnB>
                      <a:noFill/>
                    </a:lnB>
                  </a:tcPr>
                </a:tc>
              </a:tr>
              <a:tr h="181988">
                <a:tc>
                  <a:txBody>
                    <a:bodyPr/>
                    <a:lstStyle/>
                    <a:p>
                      <a:pPr algn="l" fontAlgn="b"/>
                      <a:r>
                        <a:rPr lang="ru-RU" sz="1000" b="1" i="0" u="none" strike="noStrike">
                          <a:solidFill>
                            <a:srgbClr val="000000"/>
                          </a:solidFill>
                          <a:latin typeface="Calibri"/>
                        </a:rPr>
                        <a:t> Краткосрочни пасиви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             1 347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1 143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1 173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1 886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1 827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1 527     </a:t>
                      </a:r>
                    </a:p>
                  </a:txBody>
                  <a:tcPr marL="0" marR="0" marT="0" marB="0" anchor="ctr">
                    <a:lnL>
                      <a:noFill/>
                    </a:lnL>
                    <a:lnR>
                      <a:noFill/>
                    </a:lnR>
                    <a:lnT>
                      <a:noFill/>
                    </a:lnT>
                    <a:lnB>
                      <a:noFill/>
                    </a:lnB>
                  </a:tcPr>
                </a:tc>
              </a:tr>
              <a:tr h="181988">
                <a:tc>
                  <a:txBody>
                    <a:bodyPr/>
                    <a:lstStyle/>
                    <a:p>
                      <a:pPr algn="l" fontAlgn="b"/>
                      <a:r>
                        <a:rPr lang="bg-BG" sz="1000" b="0" i="0" u="none" strike="noStrike">
                          <a:solidFill>
                            <a:srgbClr val="000000"/>
                          </a:solidFill>
                          <a:latin typeface="Calibri"/>
                        </a:rPr>
                        <a:t> Търговски задължения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             1 334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1 146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1 138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1 539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1 634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1 358     </a:t>
                      </a:r>
                    </a:p>
                  </a:txBody>
                  <a:tcPr marL="0" marR="0" marT="0" marB="0" anchor="ctr">
                    <a:lnL>
                      <a:noFill/>
                    </a:lnL>
                    <a:lnR>
                      <a:noFill/>
                    </a:lnR>
                    <a:lnT>
                      <a:noFill/>
                    </a:lnT>
                    <a:lnB>
                      <a:noFill/>
                    </a:lnB>
                  </a:tcPr>
                </a:tc>
              </a:tr>
              <a:tr h="181988">
                <a:tc>
                  <a:txBody>
                    <a:bodyPr/>
                    <a:lstStyle/>
                    <a:p>
                      <a:pPr algn="l" fontAlgn="b"/>
                      <a:r>
                        <a:rPr lang="bg-BG" sz="1000" b="0" i="0" u="none" strike="noStrike">
                          <a:solidFill>
                            <a:srgbClr val="000000"/>
                          </a:solidFill>
                          <a:latin typeface="Calibri"/>
                        </a:rPr>
                        <a:t> Други краткосрочни задължения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347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192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169</a:t>
                      </a:r>
                    </a:p>
                  </a:txBody>
                  <a:tcPr marL="0" marR="0" marT="0" marB="0" anchor="ctr">
                    <a:lnL>
                      <a:noFill/>
                    </a:lnL>
                    <a:lnR>
                      <a:noFill/>
                    </a:lnR>
                    <a:lnT>
                      <a:noFill/>
                    </a:lnT>
                    <a:lnB>
                      <a:noFill/>
                    </a:lnB>
                  </a:tcPr>
                </a:tc>
              </a:tr>
              <a:tr h="181988">
                <a:tc>
                  <a:txBody>
                    <a:bodyPr/>
                    <a:lstStyle/>
                    <a:p>
                      <a:pPr algn="l" fontAlgn="b"/>
                      <a:r>
                        <a:rPr lang="bg-BG" sz="1000" b="1" i="0" u="none" strike="noStrike">
                          <a:solidFill>
                            <a:srgbClr val="000000"/>
                          </a:solidFill>
                          <a:latin typeface="Calibri"/>
                        </a:rPr>
                        <a:t> Общо пасиви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1519</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1318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1349</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2038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1973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1682</a:t>
                      </a:r>
                    </a:p>
                  </a:txBody>
                  <a:tcPr marL="0" marR="0" marT="0" marB="0" anchor="ctr">
                    <a:lnL>
                      <a:noFill/>
                    </a:lnL>
                    <a:lnR>
                      <a:noFill/>
                    </a:lnR>
                    <a:lnT>
                      <a:noFill/>
                    </a:lnT>
                    <a:lnB>
                      <a:noFill/>
                    </a:lnB>
                  </a:tcPr>
                </a:tc>
              </a:tr>
              <a:tr h="181988">
                <a:tc>
                  <a:txBody>
                    <a:bodyPr/>
                    <a:lstStyle/>
                    <a:p>
                      <a:pPr algn="l" fontAlgn="b"/>
                      <a:r>
                        <a:rPr lang="bg-BG" sz="1000" b="1" i="0" u="none" strike="noStrike">
                          <a:solidFill>
                            <a:srgbClr val="000000"/>
                          </a:solidFill>
                          <a:latin typeface="Calibri"/>
                        </a:rPr>
                        <a:t> Общо капитал и пасиви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374753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374191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373850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381213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380721</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379935</a:t>
                      </a:r>
                    </a:p>
                  </a:txBody>
                  <a:tcPr marL="0" marR="0" marT="0" marB="0" anchor="ctr">
                    <a:lnL>
                      <a:noFill/>
                    </a:lnL>
                    <a:lnR>
                      <a:noFill/>
                    </a:lnR>
                    <a:lnT>
                      <a:noFill/>
                    </a:lnT>
                    <a:lnB>
                      <a:noFill/>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7" name="Title 1"/>
          <p:cNvSpPr txBox="1">
            <a:spLocks/>
          </p:cNvSpPr>
          <p:nvPr/>
        </p:nvSpPr>
        <p:spPr>
          <a:xfrm>
            <a:off x="609600" y="609600"/>
            <a:ext cx="4724400" cy="762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Отчет за второ тримесечие на 2013 г. и 2012 г.</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НДК - </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София, по месеци,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13</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8" name="Table 7"/>
          <p:cNvGraphicFramePr>
            <a:graphicFrameLocks noGrp="1"/>
          </p:cNvGraphicFramePr>
          <p:nvPr/>
        </p:nvGraphicFramePr>
        <p:xfrm>
          <a:off x="685800" y="1447803"/>
          <a:ext cx="7772400" cy="4530239"/>
        </p:xfrm>
        <a:graphic>
          <a:graphicData uri="http://schemas.openxmlformats.org/drawingml/2006/table">
            <a:tbl>
              <a:tblPr/>
              <a:tblGrid>
                <a:gridCol w="3108960"/>
                <a:gridCol w="777240"/>
                <a:gridCol w="777240"/>
                <a:gridCol w="777240"/>
                <a:gridCol w="777240"/>
                <a:gridCol w="777240"/>
                <a:gridCol w="777240"/>
              </a:tblGrid>
              <a:tr h="345162">
                <a:tc>
                  <a:txBody>
                    <a:bodyPr/>
                    <a:lstStyle/>
                    <a:p>
                      <a:pPr algn="l" fontAlgn="ctr"/>
                      <a:r>
                        <a:rPr lang="ru-RU" sz="1000" b="1"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r>
              <a:tr h="183367">
                <a:tc>
                  <a:txBody>
                    <a:bodyPr/>
                    <a:lstStyle/>
                    <a:p>
                      <a:pPr algn="l" fontAlgn="b"/>
                      <a:r>
                        <a:rPr lang="en-US" sz="1000" b="1" i="0" u="none" strike="noStrike" dirty="0">
                          <a:solidFill>
                            <a:srgbClr val="000000"/>
                          </a:solidFill>
                          <a:latin typeface="Calibri"/>
                        </a:rPr>
                        <a:t> Income Statement </a:t>
                      </a:r>
                    </a:p>
                  </a:txBody>
                  <a:tcPr marL="0" marR="0" marT="0" marB="0" anchor="b">
                    <a:lnL>
                      <a:noFill/>
                    </a:lnL>
                    <a:lnR>
                      <a:noFill/>
                    </a:lnR>
                    <a:lnT>
                      <a:noFill/>
                    </a:lnT>
                    <a:lnB>
                      <a:noFill/>
                    </a:lnB>
                  </a:tcPr>
                </a:tc>
                <a:tc>
                  <a:txBody>
                    <a:bodyPr/>
                    <a:lstStyle/>
                    <a:p>
                      <a:pPr algn="ctr" fontAlgn="ctr"/>
                      <a:r>
                        <a:rPr lang="bg-BG" sz="1000" b="1" i="0" u="none" strike="noStrike" dirty="0">
                          <a:solidFill>
                            <a:srgbClr val="000000"/>
                          </a:solidFill>
                          <a:latin typeface="Calibri"/>
                        </a:rPr>
                        <a:t>април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април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2012 </a:t>
                      </a:r>
                    </a:p>
                  </a:txBody>
                  <a:tcPr marL="0" marR="0" marT="0" marB="0" anchor="ctr">
                    <a:lnL>
                      <a:noFill/>
                    </a:lnL>
                    <a:lnR>
                      <a:noFill/>
                    </a:lnR>
                    <a:lnT>
                      <a:noFill/>
                    </a:lnT>
                    <a:lnB>
                      <a:noFill/>
                    </a:lnB>
                  </a:tcPr>
                </a:tc>
              </a:tr>
              <a:tr h="183367">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r>
              <a:tr h="215726">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r>
                        <a:rPr lang="en-US" sz="1000" b="1" i="0" u="none" strike="noStrike" dirty="0">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dirty="0">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dirty="0">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dirty="0">
                          <a:solidFill>
                            <a:srgbClr val="000000"/>
                          </a:solidFill>
                          <a:latin typeface="Calibri"/>
                        </a:rPr>
                        <a:t>`000</a:t>
                      </a:r>
                    </a:p>
                  </a:txBody>
                  <a:tcPr marL="0" marR="0" marT="0" marB="0" anchor="b">
                    <a:lnL>
                      <a:noFill/>
                    </a:lnL>
                    <a:lnR>
                      <a:noFill/>
                    </a:lnR>
                    <a:lnT>
                      <a:noFill/>
                    </a:lnT>
                    <a:lnB>
                      <a:noFill/>
                    </a:lnB>
                  </a:tcPr>
                </a:tc>
              </a:tr>
              <a:tr h="194153">
                <a:tc>
                  <a:txBody>
                    <a:bodyPr/>
                    <a:lstStyle/>
                    <a:p>
                      <a:pPr algn="l" fontAlgn="b"/>
                      <a:r>
                        <a:rPr lang="ru-RU" sz="1000" b="1" i="0" u="none" strike="noStrike" dirty="0">
                          <a:solidFill>
                            <a:srgbClr val="000000"/>
                          </a:solidFill>
                          <a:latin typeface="Calibri"/>
                        </a:rPr>
                        <a:t> Приходи от нефинансова дейност от които: </a:t>
                      </a:r>
                    </a:p>
                  </a:txBody>
                  <a:tcPr marL="0" marR="0" marT="0" marB="0" anchor="b">
                    <a:lnL>
                      <a:noFill/>
                    </a:lnL>
                    <a:lnR>
                      <a:noFill/>
                    </a:lnR>
                    <a:lnT>
                      <a:noFill/>
                    </a:lnT>
                    <a:lnB>
                      <a:noFill/>
                    </a:lnB>
                  </a:tcPr>
                </a:tc>
                <a:tc>
                  <a:txBody>
                    <a:bodyPr/>
                    <a:lstStyle/>
                    <a:p>
                      <a:pPr algn="r" fontAlgn="ctr"/>
                      <a:r>
                        <a:rPr lang="en-US" sz="1000" b="1" i="0" u="none" strike="noStrike" dirty="0">
                          <a:solidFill>
                            <a:srgbClr val="000000"/>
                          </a:solidFill>
                          <a:latin typeface="Calibri"/>
                        </a:rPr>
                        <a:t>796</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780</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774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638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1015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607</a:t>
                      </a:r>
                    </a:p>
                  </a:txBody>
                  <a:tcPr marL="0" marR="0" marT="0" marB="0" anchor="ctr">
                    <a:lnL>
                      <a:noFill/>
                    </a:lnL>
                    <a:lnR>
                      <a:noFill/>
                    </a:lnR>
                    <a:lnT>
                      <a:noFill/>
                    </a:lnT>
                    <a:lnB>
                      <a:noFill/>
                    </a:lnB>
                  </a:tcPr>
                </a:tc>
              </a:tr>
              <a:tr h="194153">
                <a:tc>
                  <a:txBody>
                    <a:bodyPr/>
                    <a:lstStyle/>
                    <a:p>
                      <a:pPr algn="l" fontAlgn="b"/>
                      <a:r>
                        <a:rPr lang="ru-RU" sz="1000" b="1" i="0" u="none" strike="noStrike">
                          <a:solidFill>
                            <a:srgbClr val="000000"/>
                          </a:solidFill>
                          <a:latin typeface="Calibri"/>
                        </a:rPr>
                        <a:t> Приходи от управление на собствеността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787</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780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771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636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1012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599</a:t>
                      </a:r>
                    </a:p>
                  </a:txBody>
                  <a:tcPr marL="0" marR="0" marT="0" marB="0" anchor="ctr">
                    <a:lnL>
                      <a:noFill/>
                    </a:lnL>
                    <a:lnR>
                      <a:noFill/>
                    </a:lnR>
                    <a:lnT>
                      <a:noFill/>
                    </a:lnT>
                    <a:lnB>
                      <a:noFill/>
                    </a:lnB>
                  </a:tcPr>
                </a:tc>
              </a:tr>
              <a:tr h="506955">
                <a:tc>
                  <a:txBody>
                    <a:bodyPr/>
                    <a:lstStyle/>
                    <a:p>
                      <a:pPr algn="l" fontAlgn="b"/>
                      <a:r>
                        <a:rPr lang="ru-RU" sz="1000" b="0" i="0" u="sng" strike="noStrike">
                          <a:solidFill>
                            <a:srgbClr val="000000"/>
                          </a:solidFill>
                          <a:latin typeface="Calibri"/>
                        </a:rPr>
                        <a:t> Приходи от отдаване под наем на площи по дългосрочни договори </a:t>
                      </a:r>
                    </a:p>
                  </a:txBody>
                  <a:tcPr marL="0" marR="0" marT="0" marB="0" anchor="b">
                    <a:lnL>
                      <a:noFill/>
                    </a:lnL>
                    <a:lnR>
                      <a:noFill/>
                    </a:lnR>
                    <a:lnT>
                      <a:noFill/>
                    </a:lnT>
                    <a:lnB>
                      <a:noFill/>
                    </a:lnB>
                  </a:tcPr>
                </a:tc>
                <a:tc>
                  <a:txBody>
                    <a:bodyPr/>
                    <a:lstStyle/>
                    <a:p>
                      <a:pPr algn="r" fontAlgn="ctr"/>
                      <a:r>
                        <a:rPr lang="en-US" sz="1000" b="1" i="0" u="sng" strike="noStrike">
                          <a:solidFill>
                            <a:srgbClr val="000000"/>
                          </a:solidFill>
                          <a:latin typeface="Calibri"/>
                        </a:rPr>
                        <a:t>447</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440</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493</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431</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442</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437</a:t>
                      </a:r>
                    </a:p>
                  </a:txBody>
                  <a:tcPr marL="0" marR="0" marT="0" marB="0" anchor="ctr">
                    <a:lnL>
                      <a:noFill/>
                    </a:lnL>
                    <a:lnR>
                      <a:noFill/>
                    </a:lnR>
                    <a:lnT>
                      <a:noFill/>
                    </a:lnT>
                    <a:lnB>
                      <a:noFill/>
                    </a:lnB>
                  </a:tcPr>
                </a:tc>
              </a:tr>
              <a:tr h="194153">
                <a:tc>
                  <a:txBody>
                    <a:bodyPr/>
                    <a:lstStyle/>
                    <a:p>
                      <a:pPr algn="l" fontAlgn="b"/>
                      <a:r>
                        <a:rPr lang="ru-RU" sz="1000" b="0" i="0" u="none" strike="noStrike">
                          <a:solidFill>
                            <a:srgbClr val="000000"/>
                          </a:solidFill>
                          <a:latin typeface="Calibri"/>
                        </a:rPr>
                        <a:t> Приходи от отдаване под наем на офисни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168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178</a:t>
                      </a:r>
                    </a:p>
                  </a:txBody>
                  <a:tcPr marL="0" marR="0" marT="0" marB="0" anchor="ctr">
                    <a:lnL>
                      <a:noFill/>
                    </a:lnL>
                    <a:lnR>
                      <a:noFill/>
                    </a:lnR>
                    <a:lnT>
                      <a:noFill/>
                    </a:lnT>
                    <a:lnB>
                      <a:noFill/>
                    </a:lnB>
                  </a:tcPr>
                </a:tc>
              </a:tr>
              <a:tr h="194153">
                <a:tc>
                  <a:txBody>
                    <a:bodyPr/>
                    <a:lstStyle/>
                    <a:p>
                      <a:pPr algn="l" fontAlgn="b"/>
                      <a:r>
                        <a:rPr lang="ru-RU" sz="1000" b="0" i="0" u="none" strike="noStrike">
                          <a:solidFill>
                            <a:srgbClr val="000000"/>
                          </a:solidFill>
                          <a:latin typeface="Calibri"/>
                        </a:rPr>
                        <a:t> Приходи от отдаване под наем на търговски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113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109</a:t>
                      </a:r>
                    </a:p>
                  </a:txBody>
                  <a:tcPr marL="0" marR="0" marT="0" marB="0" anchor="ctr">
                    <a:lnL>
                      <a:noFill/>
                    </a:lnL>
                    <a:lnR>
                      <a:noFill/>
                    </a:lnR>
                    <a:lnT>
                      <a:noFill/>
                    </a:lnT>
                    <a:lnB>
                      <a:noFill/>
                    </a:lnB>
                  </a:tcPr>
                </a:tc>
              </a:tr>
              <a:tr h="194153">
                <a:tc>
                  <a:txBody>
                    <a:bodyPr/>
                    <a:lstStyle/>
                    <a:p>
                      <a:pPr algn="l" fontAlgn="b"/>
                      <a:r>
                        <a:rPr lang="ru-RU" sz="1000" b="0" i="0" u="none" strike="noStrike">
                          <a:solidFill>
                            <a:srgbClr val="000000"/>
                          </a:solidFill>
                          <a:latin typeface="Calibri"/>
                        </a:rPr>
                        <a:t> Приходи от отдаване под наем на складови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65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60</a:t>
                      </a:r>
                    </a:p>
                  </a:txBody>
                  <a:tcPr marL="0" marR="0" marT="0" marB="0" anchor="ctr">
                    <a:lnL>
                      <a:noFill/>
                    </a:lnL>
                    <a:lnR>
                      <a:noFill/>
                    </a:lnR>
                    <a:lnT>
                      <a:noFill/>
                    </a:lnT>
                    <a:lnB>
                      <a:noFill/>
                    </a:lnB>
                  </a:tcPr>
                </a:tc>
              </a:tr>
              <a:tr h="194153">
                <a:tc>
                  <a:txBody>
                    <a:bodyPr/>
                    <a:lstStyle/>
                    <a:p>
                      <a:pPr algn="l" fontAlgn="b"/>
                      <a:r>
                        <a:rPr lang="ru-RU" sz="1000" b="0" i="0" u="none" strike="noStrike">
                          <a:solidFill>
                            <a:srgbClr val="000000"/>
                          </a:solidFill>
                          <a:latin typeface="Calibri"/>
                        </a:rPr>
                        <a:t> Приходи от отдаване под наем на закрити паркоместа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32</a:t>
                      </a:r>
                    </a:p>
                  </a:txBody>
                  <a:tcPr marL="0" marR="0" marT="0" marB="0" anchor="ctr">
                    <a:lnL>
                      <a:noFill/>
                    </a:lnL>
                    <a:lnR>
                      <a:noFill/>
                    </a:lnR>
                    <a:lnT>
                      <a:noFill/>
                    </a:lnT>
                    <a:lnB>
                      <a:noFill/>
                    </a:lnB>
                  </a:tcPr>
                </a:tc>
              </a:tr>
              <a:tr h="194153">
                <a:tc>
                  <a:txBody>
                    <a:bodyPr/>
                    <a:lstStyle/>
                    <a:p>
                      <a:pPr algn="l" fontAlgn="b"/>
                      <a:r>
                        <a:rPr lang="ru-RU" sz="1000" b="0" i="0" u="none" strike="noStrike">
                          <a:solidFill>
                            <a:srgbClr val="000000"/>
                          </a:solidFill>
                          <a:latin typeface="Calibri"/>
                        </a:rPr>
                        <a:t> Приходи от отдаване под наем на открити паркоместа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r>
              <a:tr h="194153">
                <a:tc>
                  <a:txBody>
                    <a:bodyPr/>
                    <a:lstStyle/>
                    <a:p>
                      <a:pPr algn="l" fontAlgn="b"/>
                      <a:r>
                        <a:rPr lang="ru-RU" sz="1000" b="0" i="0" u="none" strike="noStrike">
                          <a:solidFill>
                            <a:srgbClr val="000000"/>
                          </a:solidFill>
                          <a:latin typeface="Calibri"/>
                        </a:rPr>
                        <a:t> Приходи от отдаване под наем на площи за колокация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42</a:t>
                      </a:r>
                    </a:p>
                  </a:txBody>
                  <a:tcPr marL="0" marR="0" marT="0" marB="0" anchor="ctr">
                    <a:lnL>
                      <a:noFill/>
                    </a:lnL>
                    <a:lnR>
                      <a:noFill/>
                    </a:lnR>
                    <a:lnT>
                      <a:noFill/>
                    </a:lnT>
                    <a:lnB>
                      <a:noFill/>
                    </a:lnB>
                  </a:tcPr>
                </a:tc>
              </a:tr>
              <a:tr h="194153">
                <a:tc>
                  <a:txBody>
                    <a:bodyPr/>
                    <a:lstStyle/>
                    <a:p>
                      <a:pPr algn="l" fontAlgn="b"/>
                      <a:r>
                        <a:rPr lang="ru-RU" sz="1000" b="0" i="0" u="none" strike="noStrike">
                          <a:solidFill>
                            <a:srgbClr val="000000"/>
                          </a:solidFill>
                          <a:latin typeface="Calibri"/>
                        </a:rPr>
                        <a:t> Приходи от отдаване под наем на покривни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r>
              <a:tr h="194153">
                <a:tc>
                  <a:txBody>
                    <a:bodyPr/>
                    <a:lstStyle/>
                    <a:p>
                      <a:pPr algn="l" fontAlgn="b"/>
                      <a:r>
                        <a:rPr lang="ru-RU" sz="1000" b="0" i="0" u="none" strike="noStrike">
                          <a:solidFill>
                            <a:srgbClr val="000000"/>
                          </a:solidFill>
                          <a:latin typeface="Calibri"/>
                        </a:rPr>
                        <a:t> Приходи от наем рекламни площи и покрив фасада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a:t>
                      </a:r>
                    </a:p>
                  </a:txBody>
                  <a:tcPr marL="0" marR="0" marT="0" marB="0" anchor="ctr">
                    <a:lnL>
                      <a:noFill/>
                    </a:lnL>
                    <a:lnR>
                      <a:noFill/>
                    </a:lnR>
                    <a:lnT>
                      <a:noFill/>
                    </a:lnT>
                    <a:lnB>
                      <a:noFill/>
                    </a:lnB>
                  </a:tcPr>
                </a:tc>
              </a:tr>
              <a:tr h="194153">
                <a:tc>
                  <a:txBody>
                    <a:bodyPr/>
                    <a:lstStyle/>
                    <a:p>
                      <a:pPr algn="l" fontAlgn="b"/>
                      <a:r>
                        <a:rPr lang="bg-BG" sz="1000" b="0" i="0" u="none" strike="noStrike">
                          <a:solidFill>
                            <a:srgbClr val="000000"/>
                          </a:solidFill>
                          <a:latin typeface="Calibri"/>
                        </a:rPr>
                        <a:t> Приходи от такса управление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r>
              <a:tr h="377520">
                <a:tc>
                  <a:txBody>
                    <a:bodyPr/>
                    <a:lstStyle/>
                    <a:p>
                      <a:pPr algn="l" fontAlgn="b"/>
                      <a:r>
                        <a:rPr lang="ru-RU" sz="1000" b="0" i="0" u="sng" strike="noStrike">
                          <a:solidFill>
                            <a:srgbClr val="000000"/>
                          </a:solidFill>
                          <a:latin typeface="Calibri"/>
                        </a:rPr>
                        <a:t> Приходи от управление и организация на дейности по програмна реализация на прояви, маркетингови прояви </a:t>
                      </a:r>
                    </a:p>
                  </a:txBody>
                  <a:tcPr marL="0" marR="0" marT="0" marB="0" anchor="b">
                    <a:lnL>
                      <a:noFill/>
                    </a:lnL>
                    <a:lnR>
                      <a:noFill/>
                    </a:lnR>
                    <a:lnT>
                      <a:noFill/>
                    </a:lnT>
                    <a:lnB>
                      <a:noFill/>
                    </a:lnB>
                  </a:tcPr>
                </a:tc>
                <a:tc>
                  <a:txBody>
                    <a:bodyPr/>
                    <a:lstStyle/>
                    <a:p>
                      <a:pPr algn="r" fontAlgn="ctr"/>
                      <a:r>
                        <a:rPr lang="en-US" sz="1000" b="1" i="0" u="sng" strike="noStrike">
                          <a:solidFill>
                            <a:srgbClr val="000000"/>
                          </a:solidFill>
                          <a:latin typeface="Calibri"/>
                        </a:rPr>
                        <a:t>340</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340</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278</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205</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570</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162</a:t>
                      </a:r>
                    </a:p>
                  </a:txBody>
                  <a:tcPr marL="0" marR="0" marT="0" marB="0" anchor="ctr">
                    <a:lnL>
                      <a:noFill/>
                    </a:lnL>
                    <a:lnR>
                      <a:noFill/>
                    </a:lnR>
                    <a:lnT>
                      <a:noFill/>
                    </a:lnT>
                    <a:lnB>
                      <a:noFill/>
                    </a:lnB>
                  </a:tcPr>
                </a:tc>
              </a:tr>
              <a:tr h="194153">
                <a:tc>
                  <a:txBody>
                    <a:bodyPr/>
                    <a:lstStyle/>
                    <a:p>
                      <a:pPr algn="l" fontAlgn="b"/>
                      <a:r>
                        <a:rPr lang="bg-BG" sz="1000" b="0" i="1" u="none" strike="noStrike">
                          <a:solidFill>
                            <a:srgbClr val="000000"/>
                          </a:solidFill>
                          <a:latin typeface="Calibri"/>
                        </a:rPr>
                        <a:t>        Външни прояви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326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326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267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198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328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152</a:t>
                      </a:r>
                    </a:p>
                  </a:txBody>
                  <a:tcPr marL="0" marR="0" marT="0" marB="0" anchor="ctr">
                    <a:lnL>
                      <a:noFill/>
                    </a:lnL>
                    <a:lnR>
                      <a:noFill/>
                    </a:lnR>
                    <a:lnT>
                      <a:noFill/>
                    </a:lnT>
                    <a:lnB>
                      <a:noFill/>
                    </a:lnB>
                  </a:tcPr>
                </a:tc>
              </a:tr>
              <a:tr h="194153">
                <a:tc>
                  <a:txBody>
                    <a:bodyPr/>
                    <a:lstStyle/>
                    <a:p>
                      <a:pPr algn="l" fontAlgn="b"/>
                      <a:r>
                        <a:rPr lang="bg-BG" sz="1000" b="0" i="1" u="none" strike="noStrike">
                          <a:solidFill>
                            <a:srgbClr val="000000"/>
                          </a:solidFill>
                          <a:latin typeface="Calibri"/>
                        </a:rPr>
                        <a:t>        Вътрешни прояви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243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a:t>
                      </a:r>
                    </a:p>
                  </a:txBody>
                  <a:tcPr marL="0" marR="0" marT="0" marB="0" anchor="ctr">
                    <a:lnL>
                      <a:noFill/>
                    </a:lnL>
                    <a:lnR>
                      <a:noFill/>
                    </a:lnR>
                    <a:lnT>
                      <a:noFill/>
                    </a:lnT>
                    <a:lnB>
                      <a:noFill/>
                    </a:lnB>
                  </a:tcPr>
                </a:tc>
              </a:tr>
              <a:tr h="194153">
                <a:tc>
                  <a:txBody>
                    <a:bodyPr/>
                    <a:lstStyle/>
                    <a:p>
                      <a:pPr algn="l" fontAlgn="b"/>
                      <a:r>
                        <a:rPr lang="bg-BG" sz="1000" b="1" i="0" u="none" strike="noStrike">
                          <a:solidFill>
                            <a:srgbClr val="000000"/>
                          </a:solidFill>
                          <a:latin typeface="Calibri"/>
                        </a:rPr>
                        <a:t> Други приходи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9</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8</a:t>
                      </a:r>
                    </a:p>
                  </a:txBody>
                  <a:tcPr marL="0" marR="0" marT="0" marB="0" anchor="ctr">
                    <a:lnL>
                      <a:noFill/>
                    </a:lnL>
                    <a:lnR>
                      <a:noFill/>
                    </a:lnR>
                    <a:lnT>
                      <a:noFill/>
                    </a:lnT>
                    <a:lnB>
                      <a:noFill/>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7" name="Title 1"/>
          <p:cNvSpPr txBox="1">
            <a:spLocks/>
          </p:cNvSpPr>
          <p:nvPr/>
        </p:nvSpPr>
        <p:spPr>
          <a:xfrm>
            <a:off x="381000" y="609600"/>
            <a:ext cx="4953000" cy="762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Отчет за второ тримесечие на 2013 г. и 2012г.</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НДК - </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София, по месеци,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14</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8" name="Table 7"/>
          <p:cNvGraphicFramePr>
            <a:graphicFrameLocks noGrp="1"/>
          </p:cNvGraphicFramePr>
          <p:nvPr/>
        </p:nvGraphicFramePr>
        <p:xfrm>
          <a:off x="533400" y="1523998"/>
          <a:ext cx="8001000" cy="3962398"/>
        </p:xfrm>
        <a:graphic>
          <a:graphicData uri="http://schemas.openxmlformats.org/drawingml/2006/table">
            <a:tbl>
              <a:tblPr/>
              <a:tblGrid>
                <a:gridCol w="3200400"/>
                <a:gridCol w="800100"/>
                <a:gridCol w="800100"/>
                <a:gridCol w="800100"/>
                <a:gridCol w="800100"/>
                <a:gridCol w="800100"/>
                <a:gridCol w="800100"/>
              </a:tblGrid>
              <a:tr h="377371">
                <a:tc>
                  <a:txBody>
                    <a:bodyPr/>
                    <a:lstStyle/>
                    <a:p>
                      <a:pPr algn="l" fontAlgn="ctr"/>
                      <a:r>
                        <a:rPr lang="ru-RU" sz="1000" b="1"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r>
              <a:tr h="188686">
                <a:tc>
                  <a:txBody>
                    <a:bodyPr/>
                    <a:lstStyle/>
                    <a:p>
                      <a:pPr algn="l" fontAlgn="b"/>
                      <a:r>
                        <a:rPr lang="en-US" sz="1000" b="1" i="0" u="none" strike="noStrike" dirty="0">
                          <a:solidFill>
                            <a:srgbClr val="000000"/>
                          </a:solidFill>
                          <a:latin typeface="Calibri"/>
                        </a:rPr>
                        <a:t> Income Statement </a:t>
                      </a:r>
                    </a:p>
                  </a:txBody>
                  <a:tcPr marL="0" marR="0" marT="0" marB="0" anchor="b">
                    <a:lnL>
                      <a:noFill/>
                    </a:lnL>
                    <a:lnR>
                      <a:noFill/>
                    </a:lnR>
                    <a:lnT>
                      <a:noFill/>
                    </a:lnT>
                    <a:lnB>
                      <a:noFill/>
                    </a:lnB>
                  </a:tcPr>
                </a:tc>
                <a:tc>
                  <a:txBody>
                    <a:bodyPr/>
                    <a:lstStyle/>
                    <a:p>
                      <a:pPr algn="ctr" fontAlgn="ctr"/>
                      <a:r>
                        <a:rPr lang="bg-BG" sz="1000" b="1" i="0" u="none" strike="noStrike" dirty="0">
                          <a:solidFill>
                            <a:srgbClr val="000000"/>
                          </a:solidFill>
                          <a:latin typeface="Calibri"/>
                        </a:rPr>
                        <a:t>април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април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2012 </a:t>
                      </a:r>
                    </a:p>
                  </a:txBody>
                  <a:tcPr marL="0" marR="0" marT="0" marB="0" anchor="ctr">
                    <a:lnL>
                      <a:noFill/>
                    </a:lnL>
                    <a:lnR>
                      <a:noFill/>
                    </a:lnR>
                    <a:lnT>
                      <a:noFill/>
                    </a:lnT>
                    <a:lnB>
                      <a:noFill/>
                    </a:lnB>
                  </a:tcPr>
                </a:tc>
              </a:tr>
              <a:tr h="283024">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 НДК - София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 НДК - София  </a:t>
                      </a:r>
                    </a:p>
                  </a:txBody>
                  <a:tcPr marL="0" marR="0" marT="0" marB="0" anchor="ctr">
                    <a:lnL>
                      <a:noFill/>
                    </a:lnL>
                    <a:lnR>
                      <a:noFill/>
                    </a:lnR>
                    <a:lnT>
                      <a:noFill/>
                    </a:lnT>
                    <a:lnB>
                      <a:noFill/>
                    </a:lnB>
                  </a:tcPr>
                </a:tc>
              </a:tr>
              <a:tr h="188686">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r>
                        <a:rPr lang="en-US" sz="1000" b="1" i="0" u="none" strike="noStrike" dirty="0">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dirty="0">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dirty="0">
                          <a:solidFill>
                            <a:srgbClr val="000000"/>
                          </a:solidFill>
                          <a:latin typeface="Calibri"/>
                        </a:rPr>
                        <a:t>`000</a:t>
                      </a:r>
                    </a:p>
                  </a:txBody>
                  <a:tcPr marL="0" marR="0" marT="0" marB="0" anchor="b">
                    <a:lnL>
                      <a:noFill/>
                    </a:lnL>
                    <a:lnR>
                      <a:noFill/>
                    </a:lnR>
                    <a:lnT>
                      <a:noFill/>
                    </a:lnT>
                    <a:lnB>
                      <a:noFill/>
                    </a:lnB>
                  </a:tcPr>
                </a:tc>
                <a:tc>
                  <a:txBody>
                    <a:bodyPr/>
                    <a:lstStyle/>
                    <a:p>
                      <a:pPr algn="ctr" fontAlgn="b"/>
                      <a:r>
                        <a:rPr lang="en-US" sz="1000" b="1" i="0" u="none" strike="noStrike" dirty="0">
                          <a:solidFill>
                            <a:srgbClr val="000000"/>
                          </a:solidFill>
                          <a:latin typeface="Calibri"/>
                        </a:rPr>
                        <a:t>`000</a:t>
                      </a:r>
                    </a:p>
                  </a:txBody>
                  <a:tcPr marL="0" marR="0" marT="0" marB="0" anchor="b">
                    <a:lnL>
                      <a:noFill/>
                    </a:lnL>
                    <a:lnR>
                      <a:noFill/>
                    </a:lnR>
                    <a:lnT>
                      <a:noFill/>
                    </a:lnT>
                    <a:lnB>
                      <a:noFill/>
                    </a:lnB>
                  </a:tcPr>
                </a:tc>
              </a:tr>
              <a:tr h="188686">
                <a:tc>
                  <a:txBody>
                    <a:bodyPr/>
                    <a:lstStyle/>
                    <a:p>
                      <a:pPr algn="l" fontAlgn="b"/>
                      <a:r>
                        <a:rPr lang="ru-RU" sz="1000" b="1" i="0" u="none" strike="noStrike" dirty="0">
                          <a:solidFill>
                            <a:srgbClr val="000000"/>
                          </a:solidFill>
                          <a:latin typeface="Calibri"/>
                        </a:rPr>
                        <a:t> Разходи по икономически елементи от които: </a:t>
                      </a:r>
                    </a:p>
                  </a:txBody>
                  <a:tcPr marL="0" marR="0" marT="0" marB="0" anchor="b">
                    <a:lnL>
                      <a:noFill/>
                    </a:lnL>
                    <a:lnR>
                      <a:noFill/>
                    </a:lnR>
                    <a:lnT>
                      <a:noFill/>
                    </a:lnT>
                    <a:lnB>
                      <a:noFill/>
                    </a:lnB>
                  </a:tcPr>
                </a:tc>
                <a:tc>
                  <a:txBody>
                    <a:bodyPr/>
                    <a:lstStyle/>
                    <a:p>
                      <a:pPr algn="r" fontAlgn="ctr"/>
                      <a:r>
                        <a:rPr lang="en-US" sz="1000" b="1" i="0" u="none" strike="noStrike" dirty="0">
                          <a:solidFill>
                            <a:srgbClr val="000000"/>
                          </a:solidFill>
                          <a:latin typeface="Calibri"/>
                        </a:rPr>
                        <a:t>-1154</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-1144</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-1146</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-1124</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-1441</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-1102</a:t>
                      </a:r>
                    </a:p>
                  </a:txBody>
                  <a:tcPr marL="0" marR="0" marT="0" marB="0" anchor="ctr">
                    <a:lnL>
                      <a:noFill/>
                    </a:lnL>
                    <a:lnR>
                      <a:noFill/>
                    </a:lnR>
                    <a:lnT>
                      <a:noFill/>
                    </a:lnT>
                    <a:lnB>
                      <a:noFill/>
                    </a:lnB>
                  </a:tcPr>
                </a:tc>
              </a:tr>
              <a:tr h="188686">
                <a:tc>
                  <a:txBody>
                    <a:bodyPr/>
                    <a:lstStyle/>
                    <a:p>
                      <a:pPr algn="l" fontAlgn="b"/>
                      <a:r>
                        <a:rPr lang="bg-BG" sz="1000" b="0" i="0" u="none" strike="noStrike">
                          <a:solidFill>
                            <a:srgbClr val="000000"/>
                          </a:solidFill>
                          <a:latin typeface="Calibri"/>
                        </a:rPr>
                        <a:t> Разходи за материали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a:t>
                      </a:r>
                    </a:p>
                  </a:txBody>
                  <a:tcPr marL="0" marR="0" marT="0" marB="0" anchor="ctr">
                    <a:lnL>
                      <a:noFill/>
                    </a:lnL>
                    <a:lnR>
                      <a:noFill/>
                    </a:lnR>
                    <a:lnT>
                      <a:noFill/>
                    </a:lnT>
                    <a:lnB>
                      <a:noFill/>
                    </a:lnB>
                  </a:tcPr>
                </a:tc>
              </a:tr>
              <a:tr h="188686">
                <a:tc>
                  <a:txBody>
                    <a:bodyPr/>
                    <a:lstStyle/>
                    <a:p>
                      <a:pPr algn="l" fontAlgn="b"/>
                      <a:r>
                        <a:rPr lang="bg-BG" sz="1000" b="0" i="0" u="none" strike="noStrike">
                          <a:solidFill>
                            <a:srgbClr val="000000"/>
                          </a:solidFill>
                          <a:latin typeface="Calibri"/>
                        </a:rPr>
                        <a:t> Разходи за външни услуги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-209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-473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-139</a:t>
                      </a:r>
                    </a:p>
                  </a:txBody>
                  <a:tcPr marL="0" marR="0" marT="0" marB="0" anchor="ctr">
                    <a:lnL>
                      <a:noFill/>
                    </a:lnL>
                    <a:lnR>
                      <a:noFill/>
                    </a:lnR>
                    <a:lnT>
                      <a:noFill/>
                    </a:lnT>
                    <a:lnB>
                      <a:noFill/>
                    </a:lnB>
                  </a:tcPr>
                </a:tc>
              </a:tr>
              <a:tr h="377371">
                <a:tc>
                  <a:txBody>
                    <a:bodyPr/>
                    <a:lstStyle/>
                    <a:p>
                      <a:pPr algn="l" fontAlgn="b"/>
                      <a:r>
                        <a:rPr lang="ru-RU" sz="1000" b="0" i="0" u="none" strike="noStrike">
                          <a:solidFill>
                            <a:srgbClr val="000000"/>
                          </a:solidFill>
                          <a:latin typeface="Calibri"/>
                        </a:rPr>
                        <a:t> Разходи за Възнаграждения и Осигуровки на  Служителите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-358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-385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-398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-379</a:t>
                      </a:r>
                    </a:p>
                  </a:txBody>
                  <a:tcPr marL="0" marR="0" marT="0" marB="0" anchor="ctr">
                    <a:lnL>
                      <a:noFill/>
                    </a:lnL>
                    <a:lnR>
                      <a:noFill/>
                    </a:lnR>
                    <a:lnT>
                      <a:noFill/>
                    </a:lnT>
                    <a:lnB>
                      <a:noFill/>
                    </a:lnB>
                  </a:tcPr>
                </a:tc>
              </a:tr>
              <a:tr h="188686">
                <a:tc>
                  <a:txBody>
                    <a:bodyPr/>
                    <a:lstStyle/>
                    <a:p>
                      <a:pPr algn="l" fontAlgn="b"/>
                      <a:r>
                        <a:rPr lang="bg-BG" sz="1000" b="0" i="0" u="none" strike="noStrike">
                          <a:solidFill>
                            <a:srgbClr val="000000"/>
                          </a:solidFill>
                          <a:latin typeface="Calibri"/>
                        </a:rPr>
                        <a:t> Разходи за амортизация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-573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-570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-570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-573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-573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-573</a:t>
                      </a:r>
                    </a:p>
                  </a:txBody>
                  <a:tcPr marL="0" marR="0" marT="0" marB="0" anchor="ctr">
                    <a:lnL>
                      <a:noFill/>
                    </a:lnL>
                    <a:lnR>
                      <a:noFill/>
                    </a:lnR>
                    <a:lnT>
                      <a:noFill/>
                    </a:lnT>
                    <a:lnB>
                      <a:noFill/>
                    </a:lnB>
                  </a:tcPr>
                </a:tc>
              </a:tr>
              <a:tr h="188686">
                <a:tc>
                  <a:txBody>
                    <a:bodyPr/>
                    <a:lstStyle/>
                    <a:p>
                      <a:pPr algn="l" fontAlgn="b"/>
                      <a:r>
                        <a:rPr lang="bg-BG" sz="1000" b="0" i="0" u="none" strike="noStrike">
                          <a:solidFill>
                            <a:srgbClr val="000000"/>
                          </a:solidFill>
                          <a:latin typeface="Calibri"/>
                        </a:rPr>
                        <a:t> Други разходи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r>
              <a:tr h="188686">
                <a:tc>
                  <a:txBody>
                    <a:bodyPr/>
                    <a:lstStyle/>
                    <a:p>
                      <a:pPr algn="l" fontAlgn="b"/>
                      <a:r>
                        <a:rPr lang="bg-BG" sz="1000" b="1" i="0" u="none" strike="noStrike">
                          <a:solidFill>
                            <a:srgbClr val="000000"/>
                          </a:solidFill>
                          <a:latin typeface="Calibri"/>
                        </a:rPr>
                        <a:t> Приходи от лихви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r>
              <a:tr h="283029">
                <a:tc>
                  <a:txBody>
                    <a:bodyPr/>
                    <a:lstStyle/>
                    <a:p>
                      <a:pPr algn="l" fontAlgn="b"/>
                      <a:r>
                        <a:rPr lang="bg-BG" sz="1000" b="1" i="0" u="none" strike="noStrike" dirty="0">
                          <a:solidFill>
                            <a:srgbClr val="000000"/>
                          </a:solidFill>
                          <a:latin typeface="Calibri"/>
                        </a:rPr>
                        <a:t> Отрицателни курсови разлики </a:t>
                      </a:r>
                    </a:p>
                  </a:txBody>
                  <a:tcPr marL="0" marR="0" marT="0" marB="0" anchor="b">
                    <a:lnL>
                      <a:noFill/>
                    </a:lnL>
                    <a:lnR>
                      <a:noFill/>
                    </a:lnR>
                    <a:lnT>
                      <a:noFill/>
                    </a:lnT>
                    <a:lnB>
                      <a:noFill/>
                    </a:lnB>
                  </a:tcPr>
                </a:tc>
                <a:tc>
                  <a:txBody>
                    <a:bodyPr/>
                    <a:lstStyle/>
                    <a:p>
                      <a:pPr algn="r" fontAlgn="ctr"/>
                      <a:r>
                        <a:rPr lang="en-US" sz="1000" b="1" i="0" u="none" strike="noStrike" dirty="0">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0</a:t>
                      </a:r>
                    </a:p>
                  </a:txBody>
                  <a:tcPr marL="0" marR="0" marT="0" marB="0" anchor="ctr">
                    <a:lnL>
                      <a:noFill/>
                    </a:lnL>
                    <a:lnR>
                      <a:noFill/>
                    </a:lnR>
                    <a:lnT>
                      <a:noFill/>
                    </a:lnT>
                    <a:lnB>
                      <a:noFill/>
                    </a:lnB>
                  </a:tcPr>
                </a:tc>
              </a:tr>
              <a:tr h="471714">
                <a:tc>
                  <a:txBody>
                    <a:bodyPr/>
                    <a:lstStyle/>
                    <a:p>
                      <a:pPr algn="l" fontAlgn="b"/>
                      <a:r>
                        <a:rPr lang="ru-RU" sz="1000" b="1" i="0" u="none" strike="noStrike">
                          <a:solidFill>
                            <a:srgbClr val="000000"/>
                          </a:solidFill>
                          <a:latin typeface="Calibri"/>
                        </a:rPr>
                        <a:t> Положителни разлики от операции с финансови инструменти </a:t>
                      </a:r>
                    </a:p>
                  </a:txBody>
                  <a:tcPr marL="0" marR="0" marT="0" marB="0" anchor="b">
                    <a:lnL>
                      <a:noFill/>
                    </a:lnL>
                    <a:lnR>
                      <a:noFill/>
                    </a:lnR>
                    <a:lnT>
                      <a:noFill/>
                    </a:lnT>
                    <a:lnB>
                      <a:noFill/>
                    </a:lnB>
                  </a:tcPr>
                </a:tc>
                <a:tc>
                  <a:txBody>
                    <a:bodyPr/>
                    <a:lstStyle/>
                    <a:p>
                      <a:pPr algn="r" fontAlgn="ctr"/>
                      <a:r>
                        <a:rPr lang="en-US" sz="1000" b="1" i="0" u="none" strike="noStrike" dirty="0">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r>
              <a:tr h="188686">
                <a:tc>
                  <a:txBody>
                    <a:bodyPr/>
                    <a:lstStyle/>
                    <a:p>
                      <a:pPr algn="l" fontAlgn="b"/>
                      <a:r>
                        <a:rPr lang="bg-BG" sz="1000" b="1" i="0" u="none" strike="noStrike">
                          <a:solidFill>
                            <a:srgbClr val="000000"/>
                          </a:solidFill>
                          <a:latin typeface="Calibri"/>
                        </a:rPr>
                        <a:t> Други финансови разходи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r>
              <a:tr h="283029">
                <a:tc>
                  <a:txBody>
                    <a:bodyPr/>
                    <a:lstStyle/>
                    <a:p>
                      <a:pPr algn="l" fontAlgn="b"/>
                      <a:r>
                        <a:rPr lang="ru-RU" sz="1000" b="1" i="0" u="none" strike="noStrike">
                          <a:solidFill>
                            <a:srgbClr val="000000"/>
                          </a:solidFill>
                          <a:latin typeface="Calibri"/>
                        </a:rPr>
                        <a:t> Резултат за периода преди данъци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-342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-364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-486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-426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-495</a:t>
                      </a:r>
                    </a:p>
                  </a:txBody>
                  <a:tcPr marL="0" marR="0" marT="0" marB="0" anchor="ctr">
                    <a:lnL>
                      <a:noFill/>
                    </a:lnL>
                    <a:lnR>
                      <a:noFill/>
                    </a:lnR>
                    <a:lnT>
                      <a:noFill/>
                    </a:lnT>
                    <a:lnB>
                      <a:noFill/>
                    </a:lnB>
                  </a:tcPr>
                </a:tc>
              </a:tr>
              <a:tr h="188686">
                <a:tc>
                  <a:txBody>
                    <a:bodyPr/>
                    <a:lstStyle/>
                    <a:p>
                      <a:pPr algn="l" fontAlgn="b"/>
                      <a:r>
                        <a:rPr lang="bg-BG" sz="1000" b="1" i="0" u="none" strike="noStrike" dirty="0">
                          <a:solidFill>
                            <a:srgbClr val="000000"/>
                          </a:solidFill>
                          <a:latin typeface="Calibri"/>
                        </a:rPr>
                        <a:t> Нетен резултат за периода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-342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-364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-486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-426</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-495</a:t>
                      </a:r>
                    </a:p>
                  </a:txBody>
                  <a:tcPr marL="0" marR="0" marT="0" marB="0" anchor="ctr">
                    <a:lnL>
                      <a:noFill/>
                    </a:lnL>
                    <a:lnR>
                      <a:noFill/>
                    </a:lnR>
                    <a:lnT>
                      <a:noFill/>
                    </a:lnT>
                    <a:lnB>
                      <a:noFill/>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7" name="Title 1"/>
          <p:cNvSpPr txBox="1">
            <a:spLocks/>
          </p:cNvSpPr>
          <p:nvPr/>
        </p:nvSpPr>
        <p:spPr>
          <a:xfrm>
            <a:off x="381000" y="663575"/>
            <a:ext cx="5029200" cy="555625"/>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Отчет за второ тримесечие на 2013 г. и 2012</a:t>
            </a:r>
            <a:r>
              <a:rPr kumimoji="0" lang="bg-BG" sz="1400" b="1"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 г.</a:t>
            </a: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клон Фестивален Комплекс - Варна</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 по месеци,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15</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8" name="Table 7"/>
          <p:cNvGraphicFramePr>
            <a:graphicFrameLocks noGrp="1"/>
          </p:cNvGraphicFramePr>
          <p:nvPr/>
        </p:nvGraphicFramePr>
        <p:xfrm>
          <a:off x="457200" y="1523993"/>
          <a:ext cx="7924801" cy="4464317"/>
        </p:xfrm>
        <a:graphic>
          <a:graphicData uri="http://schemas.openxmlformats.org/drawingml/2006/table">
            <a:tbl>
              <a:tblPr/>
              <a:tblGrid>
                <a:gridCol w="2854183"/>
                <a:gridCol w="940938"/>
                <a:gridCol w="825936"/>
                <a:gridCol w="825936"/>
                <a:gridCol w="825936"/>
                <a:gridCol w="825936"/>
                <a:gridCol w="825936"/>
              </a:tblGrid>
              <a:tr h="392777">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solidFill>
                      <a:srgbClr val="FFFFFF"/>
                    </a:solidFill>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r>
              <a:tr h="166930">
                <a:tc>
                  <a:txBody>
                    <a:bodyPr/>
                    <a:lstStyle/>
                    <a:p>
                      <a:pPr algn="l" fontAlgn="b"/>
                      <a:r>
                        <a:rPr lang="ru-RU" sz="1000" b="1" i="0" u="none" strike="noStrike" dirty="0">
                          <a:solidFill>
                            <a:srgbClr val="000000"/>
                          </a:solidFill>
                          <a:latin typeface="Calibri"/>
                        </a:rPr>
                        <a:t> НДК - Конгресен център София ЕАД </a:t>
                      </a:r>
                    </a:p>
                  </a:txBody>
                  <a:tcPr marL="0" marR="0" marT="0" marB="0" anchor="b">
                    <a:lnL>
                      <a:noFill/>
                    </a:lnL>
                    <a:lnR>
                      <a:noFill/>
                    </a:lnR>
                    <a:lnT>
                      <a:noFill/>
                    </a:lnT>
                    <a:lnB>
                      <a:noFill/>
                    </a:lnB>
                  </a:tcPr>
                </a:tc>
                <a:tc>
                  <a:txBody>
                    <a:bodyPr/>
                    <a:lstStyle/>
                    <a:p>
                      <a:pPr algn="ctr" fontAlgn="ctr"/>
                      <a:r>
                        <a:rPr lang="bg-BG" sz="1000" b="1" i="0" u="none" strike="noStrike">
                          <a:solidFill>
                            <a:srgbClr val="000000"/>
                          </a:solidFill>
                          <a:latin typeface="Calibri"/>
                        </a:rPr>
                        <a:t>април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април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2012 </a:t>
                      </a:r>
                    </a:p>
                  </a:txBody>
                  <a:tcPr marL="0" marR="0" marT="0" marB="0" anchor="ctr">
                    <a:lnL>
                      <a:noFill/>
                    </a:lnL>
                    <a:lnR>
                      <a:noFill/>
                    </a:lnR>
                    <a:lnT>
                      <a:noFill/>
                    </a:lnT>
                    <a:lnB>
                      <a:noFill/>
                    </a:lnB>
                  </a:tcPr>
                </a:tc>
              </a:tr>
              <a:tr h="166930">
                <a:tc>
                  <a:txBody>
                    <a:bodyPr/>
                    <a:lstStyle/>
                    <a:p>
                      <a:pPr algn="l" fontAlgn="b"/>
                      <a:r>
                        <a:rPr lang="bg-BG" sz="1000" b="1" i="0" u="none" strike="noStrike">
                          <a:solidFill>
                            <a:srgbClr val="000000"/>
                          </a:solidFill>
                          <a:latin typeface="Calibri"/>
                        </a:rPr>
                        <a:t> БАЛАНС </a:t>
                      </a:r>
                    </a:p>
                  </a:txBody>
                  <a:tcPr marL="0" marR="0" marT="0" marB="0" anchor="b">
                    <a:lnL>
                      <a:noFill/>
                    </a:lnL>
                    <a:lnR>
                      <a:noFill/>
                    </a:lnR>
                    <a:lnT>
                      <a:noFill/>
                    </a:lnT>
                    <a:lnB>
                      <a:noFill/>
                    </a:lnB>
                  </a:tcPr>
                </a:tc>
                <a:tc rowSpan="2">
                  <a:txBody>
                    <a:bodyPr/>
                    <a:lstStyle/>
                    <a:p>
                      <a:pPr algn="ctr" fontAlgn="ctr"/>
                      <a:r>
                        <a:rPr lang="bg-BG" sz="1000" b="1" i="0" u="none" strike="noStrike">
                          <a:solidFill>
                            <a:srgbClr val="000000"/>
                          </a:solidFill>
                          <a:latin typeface="Calibri"/>
                        </a:rPr>
                        <a:t> Фестивален комплекс Варна </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 Фестивален комплекс Варна </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 Фестивален комплекс Варна </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 Фестивален комплекс Варна </a:t>
                      </a:r>
                    </a:p>
                  </a:txBody>
                  <a:tcPr marL="0" marR="0" marT="0" marB="0" anchor="ctr">
                    <a:lnL>
                      <a:noFill/>
                    </a:lnL>
                    <a:lnR>
                      <a:noFill/>
                    </a:lnR>
                    <a:lnT>
                      <a:noFill/>
                    </a:lnT>
                    <a:lnB>
                      <a:noFill/>
                    </a:lnB>
                  </a:tcPr>
                </a:tc>
              </a:tr>
              <a:tr h="166930">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66930">
                <a:tc>
                  <a:txBody>
                    <a:bodyPr/>
                    <a:lstStyle/>
                    <a:p>
                      <a:pPr algn="l" fontAlgn="b"/>
                      <a:r>
                        <a:rPr lang="bg-BG" sz="1000" b="1" i="0" u="none" strike="noStrike">
                          <a:solidFill>
                            <a:srgbClr val="000000"/>
                          </a:solidFill>
                          <a:latin typeface="Calibri"/>
                        </a:rPr>
                        <a:t> Активи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 `000 </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 `000 </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 `000 </a:t>
                      </a:r>
                    </a:p>
                  </a:txBody>
                  <a:tcPr marL="0" marR="0" marT="0" marB="0" anchor="ctr">
                    <a:lnL>
                      <a:noFill/>
                    </a:lnL>
                    <a:lnR>
                      <a:noFill/>
                    </a:lnR>
                    <a:lnT>
                      <a:noFill/>
                    </a:lnT>
                    <a:lnB>
                      <a:noFill/>
                    </a:lnB>
                  </a:tcPr>
                </a:tc>
              </a:tr>
              <a:tr h="166930">
                <a:tc>
                  <a:txBody>
                    <a:bodyPr/>
                    <a:lstStyle/>
                    <a:p>
                      <a:pPr algn="l" fontAlgn="b"/>
                      <a:r>
                        <a:rPr lang="ru-RU" sz="1000" b="1" i="0" u="none" strike="noStrike">
                          <a:solidFill>
                            <a:srgbClr val="000000"/>
                          </a:solidFill>
                          <a:latin typeface="Calibri"/>
                        </a:rPr>
                        <a:t> Имоти, машини, съоръжения и оборудване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4700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4696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4691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4739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4733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4727</a:t>
                      </a: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Нематериални активи в т.ч.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r>
              <a:tr h="166930">
                <a:tc>
                  <a:txBody>
                    <a:bodyPr/>
                    <a:lstStyle/>
                    <a:p>
                      <a:pPr algn="l" fontAlgn="b"/>
                      <a:r>
                        <a:rPr lang="ru-RU" sz="1000" b="0" i="0" u="none" strike="noStrike">
                          <a:solidFill>
                            <a:srgbClr val="000000"/>
                          </a:solidFill>
                          <a:latin typeface="Calibri"/>
                        </a:rPr>
                        <a:t> Права върху интелектуална и индустриална собственост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r>
              <a:tr h="166930">
                <a:tc>
                  <a:txBody>
                    <a:bodyPr/>
                    <a:lstStyle/>
                    <a:p>
                      <a:pPr algn="l" fontAlgn="b"/>
                      <a:r>
                        <a:rPr lang="bg-BG" sz="1000" b="1" i="0" u="none" strike="noStrike" dirty="0">
                          <a:solidFill>
                            <a:srgbClr val="000000"/>
                          </a:solidFill>
                          <a:latin typeface="Calibri"/>
                        </a:rPr>
                        <a:t> Инвестиционни имоти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0</a:t>
                      </a: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Дългосрочни финансови активи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Активи по отсрочени данъци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r>
              <a:tr h="166930">
                <a:tc>
                  <a:txBody>
                    <a:bodyPr/>
                    <a:lstStyle/>
                    <a:p>
                      <a:pPr algn="l" fontAlgn="b"/>
                      <a:r>
                        <a:rPr lang="bg-BG" sz="1000" b="1" i="1" u="none" strike="noStrike">
                          <a:solidFill>
                            <a:srgbClr val="000000"/>
                          </a:solidFill>
                          <a:latin typeface="Calibri"/>
                        </a:rPr>
                        <a:t> Сума ДА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4702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4698</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4693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4741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4735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4729</a:t>
                      </a: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Краткотрайни активи </a:t>
                      </a: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Материални запаси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410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411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416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409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409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410</a:t>
                      </a: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Краткосрочни финансови активи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Търговски вземания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97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104</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107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28</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86</a:t>
                      </a: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Други вземания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-146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-154</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-164</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-73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-91</a:t>
                      </a: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Пари и парични еквиваленти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34</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38</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61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52</a:t>
                      </a:r>
                    </a:p>
                  </a:txBody>
                  <a:tcPr marL="0" marR="0" marT="0" marB="0" anchor="b">
                    <a:lnL>
                      <a:noFill/>
                    </a:lnL>
                    <a:lnR>
                      <a:noFill/>
                    </a:lnR>
                    <a:lnT>
                      <a:noFill/>
                    </a:lnT>
                    <a:lnB>
                      <a:noFill/>
                    </a:lnB>
                  </a:tcPr>
                </a:tc>
              </a:tr>
              <a:tr h="166930">
                <a:tc>
                  <a:txBody>
                    <a:bodyPr/>
                    <a:lstStyle/>
                    <a:p>
                      <a:pPr algn="l" fontAlgn="b"/>
                      <a:r>
                        <a:rPr lang="ru-RU" sz="1000" b="0" i="0" u="none" strike="noStrike">
                          <a:solidFill>
                            <a:srgbClr val="000000"/>
                          </a:solidFill>
                          <a:latin typeface="Calibri"/>
                        </a:rPr>
                        <a:t> Парични средства по разплащателни сметки в лева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19</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28</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48</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11</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5</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46</a:t>
                      </a:r>
                    </a:p>
                  </a:txBody>
                  <a:tcPr marL="0" marR="0" marT="0" marB="0" anchor="b">
                    <a:lnL>
                      <a:noFill/>
                    </a:lnL>
                    <a:lnR>
                      <a:noFill/>
                    </a:lnR>
                    <a:lnT>
                      <a:noFill/>
                    </a:lnT>
                    <a:lnB>
                      <a:noFill/>
                    </a:lnB>
                  </a:tcPr>
                </a:tc>
              </a:tr>
              <a:tr h="166930">
                <a:tc>
                  <a:txBody>
                    <a:bodyPr/>
                    <a:lstStyle/>
                    <a:p>
                      <a:pPr algn="l" fontAlgn="b"/>
                      <a:r>
                        <a:rPr lang="ru-RU" sz="1000" b="0" i="0" u="none" strike="noStrike">
                          <a:solidFill>
                            <a:srgbClr val="000000"/>
                          </a:solidFill>
                          <a:latin typeface="Calibri"/>
                        </a:rPr>
                        <a:t> Парични следства по разплащателни сметки във валута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3</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r>
              <a:tr h="166930">
                <a:tc>
                  <a:txBody>
                    <a:bodyPr/>
                    <a:lstStyle/>
                    <a:p>
                      <a:pPr algn="l" fontAlgn="b"/>
                      <a:r>
                        <a:rPr lang="ru-RU" sz="1000" b="0" i="0" u="none" strike="noStrike">
                          <a:solidFill>
                            <a:srgbClr val="000000"/>
                          </a:solidFill>
                          <a:latin typeface="Calibri"/>
                        </a:rPr>
                        <a:t> Парични средства в брой в лева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6</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24</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5</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4</a:t>
                      </a:r>
                    </a:p>
                  </a:txBody>
                  <a:tcPr marL="0" marR="0" marT="0" marB="0" anchor="b">
                    <a:lnL>
                      <a:noFill/>
                    </a:lnL>
                    <a:lnR>
                      <a:noFill/>
                    </a:lnR>
                    <a:lnT>
                      <a:noFill/>
                    </a:lnT>
                    <a:lnB>
                      <a:noFill/>
                    </a:lnB>
                  </a:tcPr>
                </a:tc>
              </a:tr>
              <a:tr h="166930">
                <a:tc>
                  <a:txBody>
                    <a:bodyPr/>
                    <a:lstStyle/>
                    <a:p>
                      <a:pPr algn="l" fontAlgn="b"/>
                      <a:r>
                        <a:rPr lang="bg-BG" sz="1000" b="1" i="1" u="none" strike="noStrike" dirty="0">
                          <a:solidFill>
                            <a:srgbClr val="000000"/>
                          </a:solidFill>
                          <a:latin typeface="Calibri"/>
                        </a:rPr>
                        <a:t> Сума КА </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397</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401</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422</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427</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386</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459</a:t>
                      </a:r>
                    </a:p>
                  </a:txBody>
                  <a:tcPr marL="0" marR="0" marT="0" marB="0" anchor="b">
                    <a:lnL>
                      <a:noFill/>
                    </a:lnL>
                    <a:lnR>
                      <a:noFill/>
                    </a:lnR>
                    <a:lnT>
                      <a:noFill/>
                    </a:lnT>
                    <a:lnB>
                      <a:noFill/>
                    </a:lnB>
                  </a:tcPr>
                </a:tc>
              </a:tr>
              <a:tr h="166930">
                <a:tc>
                  <a:txBody>
                    <a:bodyPr/>
                    <a:lstStyle/>
                    <a:p>
                      <a:pPr algn="l" fontAlgn="b"/>
                      <a:r>
                        <a:rPr lang="bg-BG" sz="1000" b="1" i="0" u="none" strike="noStrike">
                          <a:solidFill>
                            <a:srgbClr val="000000"/>
                          </a:solidFill>
                          <a:latin typeface="Calibri"/>
                        </a:rPr>
                        <a:t> Общо активи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5099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5099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5115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5168</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5121</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5188</a:t>
                      </a:r>
                    </a:p>
                  </a:txBody>
                  <a:tcPr marL="0" marR="0" marT="0" marB="0" anchor="b">
                    <a:lnL>
                      <a:noFill/>
                    </a:lnL>
                    <a:lnR>
                      <a:noFill/>
                    </a:lnR>
                    <a:lnT>
                      <a:noFill/>
                    </a:lnT>
                    <a:lnB>
                      <a:noFill/>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457200"/>
            <a:ext cx="687663" cy="533400"/>
          </a:xfrm>
          <a:prstGeom prst="rect">
            <a:avLst/>
          </a:prstGeom>
        </p:spPr>
      </p:pic>
      <p:sp>
        <p:nvSpPr>
          <p:cNvPr id="7" name="Title 1"/>
          <p:cNvSpPr txBox="1">
            <a:spLocks/>
          </p:cNvSpPr>
          <p:nvPr/>
        </p:nvSpPr>
        <p:spPr>
          <a:xfrm>
            <a:off x="381000" y="533401"/>
            <a:ext cx="5029200" cy="609599"/>
          </a:xfrm>
          <a:prstGeom prst="rect">
            <a:avLst/>
          </a:prstGeom>
        </p:spPr>
        <p:txBody>
          <a:bodyPr vert="horz" lIns="91440" tIns="45720" rIns="91440" bIns="45720" rtlCol="0" anchor="ctr">
            <a:normAutofit/>
          </a:bodyPr>
          <a:lstStyle/>
          <a:p>
            <a:pPr lvl="0">
              <a:spcBef>
                <a:spcPct val="0"/>
              </a:spcBef>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Отчет за второ тримесечие на 2013 г.</a:t>
            </a:r>
            <a:r>
              <a:rPr lang="bg-BG" sz="1400" b="1" dirty="0" smtClean="0">
                <a:effectLst>
                  <a:outerShdw blurRad="38100" dist="38100" dir="2700000" algn="tl">
                    <a:srgbClr val="000000">
                      <a:alpha val="43137"/>
                    </a:srgbClr>
                  </a:outerShdw>
                </a:effectLst>
                <a:latin typeface="Calibri" pitchFamily="34" charset="0"/>
                <a:cs typeface="Calibri" pitchFamily="34" charset="0"/>
              </a:rPr>
              <a:t> и 2012 г. </a:t>
            </a: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клон Фестивален Комплекс - Варна</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 по месеци,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16</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8" name="Table 7"/>
          <p:cNvGraphicFramePr>
            <a:graphicFrameLocks noGrp="1"/>
          </p:cNvGraphicFramePr>
          <p:nvPr/>
        </p:nvGraphicFramePr>
        <p:xfrm>
          <a:off x="609600" y="1447804"/>
          <a:ext cx="7772399" cy="4642166"/>
        </p:xfrm>
        <a:graphic>
          <a:graphicData uri="http://schemas.openxmlformats.org/drawingml/2006/table">
            <a:tbl>
              <a:tblPr/>
              <a:tblGrid>
                <a:gridCol w="2895600"/>
                <a:gridCol w="826539"/>
                <a:gridCol w="810052"/>
                <a:gridCol w="810052"/>
                <a:gridCol w="810052"/>
                <a:gridCol w="810052"/>
                <a:gridCol w="810052"/>
              </a:tblGrid>
              <a:tr h="188581">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dirty="0"/>
                    </a:p>
                  </a:txBody>
                  <a:tcPr>
                    <a:lnL>
                      <a:noFill/>
                    </a:lnL>
                    <a:lnR>
                      <a:noFill/>
                    </a:lnR>
                    <a:lnT>
                      <a:noFill/>
                    </a:lnT>
                    <a:lnB>
                      <a:noFill/>
                    </a:lnB>
                  </a:tcPr>
                </a:tc>
              </a:tr>
              <a:tr h="188581">
                <a:tc>
                  <a:txBody>
                    <a:bodyPr/>
                    <a:lstStyle/>
                    <a:p>
                      <a:pPr algn="l" fontAlgn="b"/>
                      <a:r>
                        <a:rPr lang="ru-RU" sz="1000" b="1" i="0" u="none" strike="noStrike" dirty="0">
                          <a:solidFill>
                            <a:srgbClr val="000000"/>
                          </a:solidFill>
                          <a:latin typeface="Calibri"/>
                        </a:rPr>
                        <a:t> НДК - Конгресен център София ЕАД </a:t>
                      </a:r>
                    </a:p>
                  </a:txBody>
                  <a:tcPr marL="0" marR="0" marT="0" marB="0" anchor="b">
                    <a:lnL>
                      <a:noFill/>
                    </a:lnL>
                    <a:lnR>
                      <a:noFill/>
                    </a:lnR>
                    <a:lnT>
                      <a:noFill/>
                    </a:lnT>
                    <a:lnB>
                      <a:noFill/>
                    </a:lnB>
                  </a:tcPr>
                </a:tc>
                <a:tc>
                  <a:txBody>
                    <a:bodyPr/>
                    <a:lstStyle/>
                    <a:p>
                      <a:pPr algn="ctr" fontAlgn="ctr"/>
                      <a:r>
                        <a:rPr lang="bg-BG" sz="1000" b="1" i="0" u="none" strike="noStrike" dirty="0">
                          <a:solidFill>
                            <a:srgbClr val="000000"/>
                          </a:solidFill>
                          <a:latin typeface="Calibri"/>
                        </a:rPr>
                        <a:t>април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май 2013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юни 2013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април 2012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май 2012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юни 2012 </a:t>
                      </a:r>
                    </a:p>
                  </a:txBody>
                  <a:tcPr marL="0" marR="0" marT="0" marB="0" anchor="ctr">
                    <a:lnL>
                      <a:noFill/>
                    </a:lnL>
                    <a:lnR>
                      <a:noFill/>
                    </a:lnR>
                    <a:lnT>
                      <a:noFill/>
                    </a:lnT>
                    <a:lnB>
                      <a:noFill/>
                    </a:lnB>
                  </a:tcPr>
                </a:tc>
              </a:tr>
              <a:tr h="565744">
                <a:tc>
                  <a:txBody>
                    <a:bodyPr/>
                    <a:lstStyle/>
                    <a:p>
                      <a:pPr algn="l" fontAlgn="b"/>
                      <a:r>
                        <a:rPr lang="bg-BG" sz="1000" b="1" i="0" u="none" strike="noStrike" dirty="0">
                          <a:solidFill>
                            <a:srgbClr val="000000"/>
                          </a:solidFill>
                          <a:latin typeface="Calibri"/>
                        </a:rPr>
                        <a:t> БАЛАНС </a:t>
                      </a:r>
                    </a:p>
                  </a:txBody>
                  <a:tcPr marL="0" marR="0" marT="0" marB="0" anchor="b">
                    <a:lnL>
                      <a:noFill/>
                    </a:lnL>
                    <a:lnR>
                      <a:noFill/>
                    </a:lnR>
                    <a:lnT>
                      <a:noFill/>
                    </a:lnT>
                    <a:lnB>
                      <a:noFill/>
                    </a:lnB>
                  </a:tcPr>
                </a:tc>
                <a:tc>
                  <a:txBody>
                    <a:bodyPr/>
                    <a:lstStyle/>
                    <a:p>
                      <a:pPr algn="ctr" fontAlgn="ctr"/>
                      <a:r>
                        <a:rPr lang="bg-BG" sz="1000" b="1" i="0" u="none" strike="noStrike" dirty="0">
                          <a:solidFill>
                            <a:srgbClr val="000000"/>
                          </a:solidFill>
                          <a:latin typeface="Calibri"/>
                        </a:rPr>
                        <a:t>Фестивален комплекс Варна</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Фестивален комплекс Варна</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Фестивален комплекс Варна</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r>
              <a:tr h="188581">
                <a:tc>
                  <a:txBody>
                    <a:bodyPr/>
                    <a:lstStyle/>
                    <a:p>
                      <a:pPr algn="l" fontAlgn="b"/>
                      <a:r>
                        <a:rPr lang="bg-BG" sz="1000" b="1" i="0" u="none" strike="noStrike">
                          <a:solidFill>
                            <a:srgbClr val="000000"/>
                          </a:solidFill>
                          <a:latin typeface="Calibri"/>
                        </a:rPr>
                        <a:t> Собствен капитал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r>
              <a:tr h="188581">
                <a:tc>
                  <a:txBody>
                    <a:bodyPr/>
                    <a:lstStyle/>
                    <a:p>
                      <a:pPr algn="l" fontAlgn="b"/>
                      <a:r>
                        <a:rPr lang="ru-RU" sz="1000" b="1" i="0" u="none" strike="noStrike">
                          <a:solidFill>
                            <a:srgbClr val="000000"/>
                          </a:solidFill>
                          <a:latin typeface="Calibri"/>
                        </a:rPr>
                        <a:t> Собствен капитал принадлежащ на акционерите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3545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3687</a:t>
                      </a:r>
                    </a:p>
                  </a:txBody>
                  <a:tcPr marL="0" marR="0" marT="0" marB="0" anchor="ctr">
                    <a:lnL>
                      <a:noFill/>
                    </a:lnL>
                    <a:lnR>
                      <a:noFill/>
                    </a:lnR>
                    <a:lnT>
                      <a:noFill/>
                    </a:lnT>
                    <a:lnB>
                      <a:noFill/>
                    </a:lnB>
                  </a:tcPr>
                </a:tc>
              </a:tr>
              <a:tr h="188581">
                <a:tc>
                  <a:txBody>
                    <a:bodyPr/>
                    <a:lstStyle/>
                    <a:p>
                      <a:pPr algn="l" fontAlgn="b"/>
                      <a:r>
                        <a:rPr lang="bg-BG" sz="1000" b="0" i="0" u="none" strike="noStrike">
                          <a:solidFill>
                            <a:srgbClr val="000000"/>
                          </a:solidFill>
                          <a:latin typeface="Calibri"/>
                        </a:rPr>
                        <a:t> Акционерен капитал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4502</a:t>
                      </a:r>
                    </a:p>
                  </a:txBody>
                  <a:tcPr marL="0" marR="0" marT="0" marB="0" anchor="ctr">
                    <a:lnL>
                      <a:noFill/>
                    </a:lnL>
                    <a:lnR>
                      <a:noFill/>
                    </a:lnR>
                    <a:lnT>
                      <a:noFill/>
                    </a:lnT>
                    <a:lnB>
                      <a:noFill/>
                    </a:lnB>
                  </a:tcPr>
                </a:tc>
              </a:tr>
              <a:tr h="188581">
                <a:tc>
                  <a:txBody>
                    <a:bodyPr/>
                    <a:lstStyle/>
                    <a:p>
                      <a:pPr algn="l" fontAlgn="b"/>
                      <a:r>
                        <a:rPr lang="bg-BG" sz="1000" b="0" i="0" u="none" strike="noStrike">
                          <a:solidFill>
                            <a:srgbClr val="000000"/>
                          </a:solidFill>
                          <a:latin typeface="Calibri"/>
                        </a:rPr>
                        <a:t> Резерви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-504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-504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-504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-495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-495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-495</a:t>
                      </a:r>
                    </a:p>
                  </a:txBody>
                  <a:tcPr marL="0" marR="0" marT="0" marB="0" anchor="ctr">
                    <a:lnL>
                      <a:noFill/>
                    </a:lnL>
                    <a:lnR>
                      <a:noFill/>
                    </a:lnR>
                    <a:lnT>
                      <a:noFill/>
                    </a:lnT>
                    <a:lnB>
                      <a:noFill/>
                    </a:lnB>
                  </a:tcPr>
                </a:tc>
              </a:tr>
              <a:tr h="188581">
                <a:tc>
                  <a:txBody>
                    <a:bodyPr/>
                    <a:lstStyle/>
                    <a:p>
                      <a:pPr algn="l" fontAlgn="b"/>
                      <a:r>
                        <a:rPr lang="ru-RU" sz="1000" b="0" i="0" u="none" strike="noStrike">
                          <a:solidFill>
                            <a:srgbClr val="000000"/>
                          </a:solidFill>
                          <a:latin typeface="Calibri"/>
                        </a:rPr>
                        <a:t> Финансов резултат от предходни периоди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-457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-169</a:t>
                      </a:r>
                    </a:p>
                  </a:txBody>
                  <a:tcPr marL="0" marR="0" marT="0" marB="0" anchor="ctr">
                    <a:lnL>
                      <a:noFill/>
                    </a:lnL>
                    <a:lnR>
                      <a:noFill/>
                    </a:lnR>
                    <a:lnT>
                      <a:noFill/>
                    </a:lnT>
                    <a:lnB>
                      <a:noFill/>
                    </a:lnB>
                  </a:tcPr>
                </a:tc>
              </a:tr>
              <a:tr h="188581">
                <a:tc>
                  <a:txBody>
                    <a:bodyPr/>
                    <a:lstStyle/>
                    <a:p>
                      <a:pPr algn="l" fontAlgn="b"/>
                      <a:r>
                        <a:rPr lang="bg-BG" sz="1000" b="0" i="0" u="none" strike="noStrike">
                          <a:solidFill>
                            <a:srgbClr val="000000"/>
                          </a:solidFill>
                          <a:latin typeface="Calibri"/>
                        </a:rPr>
                        <a:t> Текущ финансов резултат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-134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-150</a:t>
                      </a:r>
                    </a:p>
                  </a:txBody>
                  <a:tcPr marL="0" marR="0" marT="0" marB="0" anchor="ctr">
                    <a:lnL>
                      <a:noFill/>
                    </a:lnL>
                    <a:lnR>
                      <a:noFill/>
                    </a:lnR>
                    <a:lnT>
                      <a:noFill/>
                    </a:lnT>
                    <a:lnB>
                      <a:noFill/>
                    </a:lnB>
                  </a:tcPr>
                </a:tc>
              </a:tr>
              <a:tr h="188581">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88581">
                <a:tc>
                  <a:txBody>
                    <a:bodyPr/>
                    <a:lstStyle/>
                    <a:p>
                      <a:pPr algn="l" fontAlgn="b"/>
                      <a:r>
                        <a:rPr lang="bg-BG" sz="1000" b="1" i="1" u="none" strike="noStrike">
                          <a:solidFill>
                            <a:srgbClr val="000000"/>
                          </a:solidFill>
                          <a:latin typeface="Calibri"/>
                        </a:rPr>
                        <a:t> Общо собствен капитал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3511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3512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3545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3704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3686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3687</a:t>
                      </a:r>
                    </a:p>
                  </a:txBody>
                  <a:tcPr marL="0" marR="0" marT="0" marB="0" anchor="ctr">
                    <a:lnL>
                      <a:noFill/>
                    </a:lnL>
                    <a:lnR>
                      <a:noFill/>
                    </a:lnR>
                    <a:lnT>
                      <a:noFill/>
                    </a:lnT>
                    <a:lnB>
                      <a:noFill/>
                    </a:lnB>
                  </a:tcPr>
                </a:tc>
              </a:tr>
              <a:tr h="188581">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88581">
                <a:tc>
                  <a:txBody>
                    <a:bodyPr/>
                    <a:lstStyle/>
                    <a:p>
                      <a:pPr algn="l" fontAlgn="b"/>
                      <a:r>
                        <a:rPr lang="bg-BG" sz="1000" b="1" i="0" u="none" strike="noStrike">
                          <a:solidFill>
                            <a:srgbClr val="000000"/>
                          </a:solidFill>
                          <a:latin typeface="Calibri"/>
                        </a:rPr>
                        <a:t> Пасиви </a:t>
                      </a: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88581">
                <a:tc>
                  <a:txBody>
                    <a:bodyPr/>
                    <a:lstStyle/>
                    <a:p>
                      <a:pPr algn="l" fontAlgn="b"/>
                      <a:r>
                        <a:rPr lang="ru-RU" sz="1000" b="1" i="0" u="none" strike="noStrike">
                          <a:solidFill>
                            <a:srgbClr val="000000"/>
                          </a:solidFill>
                          <a:latin typeface="Calibri"/>
                        </a:rPr>
                        <a:t> Дългосрочни пасиви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a:t>
                      </a:r>
                    </a:p>
                  </a:txBody>
                  <a:tcPr marL="0" marR="0" marT="0" marB="0" anchor="ctr">
                    <a:lnL>
                      <a:noFill/>
                    </a:lnL>
                    <a:lnR>
                      <a:noFill/>
                    </a:lnR>
                    <a:lnT>
                      <a:noFill/>
                    </a:lnT>
                    <a:lnB>
                      <a:noFill/>
                    </a:lnB>
                  </a:tcPr>
                </a:tc>
              </a:tr>
              <a:tr h="188581">
                <a:tc>
                  <a:txBody>
                    <a:bodyPr/>
                    <a:lstStyle/>
                    <a:p>
                      <a:pPr algn="l" fontAlgn="b"/>
                      <a:r>
                        <a:rPr lang="bg-BG" sz="1000" b="1" i="0" u="none" strike="noStrike">
                          <a:solidFill>
                            <a:srgbClr val="000000"/>
                          </a:solidFill>
                          <a:latin typeface="Calibri"/>
                        </a:rPr>
                        <a:t> Дългосрочни финансови задължения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a:t>
                      </a:r>
                    </a:p>
                  </a:txBody>
                  <a:tcPr marL="0" marR="0" marT="0" marB="0" anchor="ctr">
                    <a:lnL>
                      <a:noFill/>
                    </a:lnL>
                    <a:lnR>
                      <a:noFill/>
                    </a:lnR>
                    <a:lnT>
                      <a:noFill/>
                    </a:lnT>
                    <a:lnB>
                      <a:noFill/>
                    </a:lnB>
                  </a:tcPr>
                </a:tc>
              </a:tr>
              <a:tr h="377163">
                <a:tc>
                  <a:txBody>
                    <a:bodyPr/>
                    <a:lstStyle/>
                    <a:p>
                      <a:pPr algn="l" fontAlgn="b"/>
                      <a:r>
                        <a:rPr lang="ru-RU" sz="1000" b="1" i="0" u="none" strike="noStrike">
                          <a:solidFill>
                            <a:srgbClr val="000000"/>
                          </a:solidFill>
                          <a:latin typeface="Calibri"/>
                        </a:rPr>
                        <a:t> Краткосрочни пасиви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                       1 568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1 571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1 553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1 463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1 430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1 497     </a:t>
                      </a:r>
                    </a:p>
                  </a:txBody>
                  <a:tcPr marL="0" marR="0" marT="0" marB="0" anchor="ctr">
                    <a:lnL>
                      <a:noFill/>
                    </a:lnL>
                    <a:lnR>
                      <a:noFill/>
                    </a:lnR>
                    <a:lnT>
                      <a:noFill/>
                    </a:lnT>
                    <a:lnB>
                      <a:noFill/>
                    </a:lnB>
                  </a:tcPr>
                </a:tc>
              </a:tr>
              <a:tr h="377163">
                <a:tc>
                  <a:txBody>
                    <a:bodyPr/>
                    <a:lstStyle/>
                    <a:p>
                      <a:pPr algn="l" fontAlgn="b"/>
                      <a:r>
                        <a:rPr lang="bg-BG" sz="1000" b="0" i="0" u="none" strike="noStrike">
                          <a:solidFill>
                            <a:srgbClr val="000000"/>
                          </a:solidFill>
                          <a:latin typeface="Calibri"/>
                        </a:rPr>
                        <a:t> Търговски задължения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                       1 558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1 560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1 543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1 459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1 424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1 492     </a:t>
                      </a:r>
                    </a:p>
                  </a:txBody>
                  <a:tcPr marL="0" marR="0" marT="0" marB="0" anchor="ctr">
                    <a:lnL>
                      <a:noFill/>
                    </a:lnL>
                    <a:lnR>
                      <a:noFill/>
                    </a:lnR>
                    <a:lnT>
                      <a:noFill/>
                    </a:lnT>
                    <a:lnB>
                      <a:noFill/>
                    </a:lnB>
                  </a:tcPr>
                </a:tc>
              </a:tr>
              <a:tr h="188581">
                <a:tc>
                  <a:txBody>
                    <a:bodyPr/>
                    <a:lstStyle/>
                    <a:p>
                      <a:pPr algn="l" fontAlgn="b"/>
                      <a:r>
                        <a:rPr lang="bg-BG" sz="1000" b="0" i="0" u="none" strike="noStrike">
                          <a:solidFill>
                            <a:srgbClr val="000000"/>
                          </a:solidFill>
                          <a:latin typeface="Calibri"/>
                        </a:rPr>
                        <a:t> Други краткосрочни задължения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r>
              <a:tr h="188581">
                <a:tc>
                  <a:txBody>
                    <a:bodyPr/>
                    <a:lstStyle/>
                    <a:p>
                      <a:pPr algn="l" fontAlgn="b"/>
                      <a:r>
                        <a:rPr lang="bg-BG" sz="1000" b="1" i="0" u="none" strike="noStrike">
                          <a:solidFill>
                            <a:srgbClr val="000000"/>
                          </a:solidFill>
                          <a:latin typeface="Calibri"/>
                        </a:rPr>
                        <a:t> Общо пасиви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1588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1587</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1569</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1464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1434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1501</a:t>
                      </a:r>
                    </a:p>
                  </a:txBody>
                  <a:tcPr marL="0" marR="0" marT="0" marB="0" anchor="ctr">
                    <a:lnL>
                      <a:noFill/>
                    </a:lnL>
                    <a:lnR>
                      <a:noFill/>
                    </a:lnR>
                    <a:lnT>
                      <a:noFill/>
                    </a:lnT>
                    <a:lnB>
                      <a:noFill/>
                    </a:lnB>
                  </a:tcPr>
                </a:tc>
              </a:tr>
              <a:tr h="188581">
                <a:tc>
                  <a:txBody>
                    <a:bodyPr/>
                    <a:lstStyle/>
                    <a:p>
                      <a:pPr algn="l" fontAlgn="b"/>
                      <a:r>
                        <a:rPr lang="bg-BG" sz="1000" b="1" i="0" u="none" strike="noStrike">
                          <a:solidFill>
                            <a:srgbClr val="000000"/>
                          </a:solidFill>
                          <a:latin typeface="Calibri"/>
                        </a:rPr>
                        <a:t> Общо капитал и пасиви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5099</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5099</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5115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5168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5121</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5188</a:t>
                      </a:r>
                    </a:p>
                  </a:txBody>
                  <a:tcPr marL="0" marR="0" marT="0" marB="0" anchor="ctr">
                    <a:lnL>
                      <a:noFill/>
                    </a:lnL>
                    <a:lnR>
                      <a:noFill/>
                    </a:lnR>
                    <a:lnT>
                      <a:noFill/>
                    </a:lnT>
                    <a:lnB>
                      <a:noFill/>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381000"/>
            <a:ext cx="687663" cy="533400"/>
          </a:xfrm>
          <a:prstGeom prst="rect">
            <a:avLst/>
          </a:prstGeom>
        </p:spPr>
      </p:pic>
      <p:sp>
        <p:nvSpPr>
          <p:cNvPr id="7" name="Title 1"/>
          <p:cNvSpPr txBox="1">
            <a:spLocks/>
          </p:cNvSpPr>
          <p:nvPr/>
        </p:nvSpPr>
        <p:spPr>
          <a:xfrm>
            <a:off x="609600" y="381001"/>
            <a:ext cx="4800600" cy="685799"/>
          </a:xfrm>
          <a:prstGeom prst="rect">
            <a:avLst/>
          </a:prstGeom>
        </p:spPr>
        <p:txBody>
          <a:bodyPr vert="horz" lIns="91440" tIns="45720" rIns="91440" bIns="45720" rtlCol="0" anchor="ctr">
            <a:normAutofit/>
          </a:bodyPr>
          <a:lstStyle/>
          <a:p>
            <a:pPr lvl="0">
              <a:spcBef>
                <a:spcPct val="0"/>
              </a:spcBef>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Отчет за второ тримесечие на 2013 г.</a:t>
            </a:r>
            <a:r>
              <a:rPr lang="bg-BG" sz="1400" b="1" dirty="0" smtClean="0">
                <a:effectLst>
                  <a:outerShdw blurRad="38100" dist="38100" dir="2700000" algn="tl">
                    <a:srgbClr val="000000">
                      <a:alpha val="43137"/>
                    </a:srgbClr>
                  </a:outerShdw>
                </a:effectLst>
                <a:latin typeface="Calibri" pitchFamily="34" charset="0"/>
                <a:cs typeface="Calibri" pitchFamily="34" charset="0"/>
              </a:rPr>
              <a:t> и 2012 г. </a:t>
            </a: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клон Фестивален Комплекс - Варна</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 по месеци,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17</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8" name="Table 7"/>
          <p:cNvGraphicFramePr>
            <a:graphicFrameLocks noGrp="1"/>
          </p:cNvGraphicFramePr>
          <p:nvPr/>
        </p:nvGraphicFramePr>
        <p:xfrm>
          <a:off x="685798" y="1219202"/>
          <a:ext cx="7772403" cy="4114794"/>
        </p:xfrm>
        <a:graphic>
          <a:graphicData uri="http://schemas.openxmlformats.org/drawingml/2006/table">
            <a:tbl>
              <a:tblPr/>
              <a:tblGrid>
                <a:gridCol w="3352802"/>
                <a:gridCol w="838200"/>
                <a:gridCol w="685800"/>
                <a:gridCol w="762000"/>
                <a:gridCol w="762000"/>
                <a:gridCol w="685800"/>
                <a:gridCol w="685801"/>
              </a:tblGrid>
              <a:tr h="334780">
                <a:tc>
                  <a:txBody>
                    <a:bodyPr/>
                    <a:lstStyle/>
                    <a:p>
                      <a:pPr algn="l" fontAlgn="ctr"/>
                      <a:r>
                        <a:rPr lang="ru-RU" sz="1000" b="1"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r>
              <a:tr h="167390">
                <a:tc>
                  <a:txBody>
                    <a:bodyPr/>
                    <a:lstStyle/>
                    <a:p>
                      <a:pPr algn="l" fontAlgn="b"/>
                      <a:r>
                        <a:rPr lang="en-US" sz="1000" b="1" i="0" u="none" strike="noStrike">
                          <a:solidFill>
                            <a:srgbClr val="000000"/>
                          </a:solidFill>
                          <a:latin typeface="Calibri"/>
                        </a:rPr>
                        <a:t> Income Statement </a:t>
                      </a:r>
                    </a:p>
                  </a:txBody>
                  <a:tcPr marL="0" marR="0" marT="0" marB="0" anchor="b">
                    <a:lnL>
                      <a:noFill/>
                    </a:lnL>
                    <a:lnR>
                      <a:noFill/>
                    </a:lnR>
                    <a:lnT>
                      <a:noFill/>
                    </a:lnT>
                    <a:lnB>
                      <a:noFill/>
                    </a:lnB>
                  </a:tcPr>
                </a:tc>
                <a:tc>
                  <a:txBody>
                    <a:bodyPr/>
                    <a:lstStyle/>
                    <a:p>
                      <a:pPr algn="ctr" fontAlgn="ctr"/>
                      <a:r>
                        <a:rPr lang="bg-BG" sz="1000" b="1" i="0" u="none" strike="noStrike" dirty="0">
                          <a:solidFill>
                            <a:srgbClr val="000000"/>
                          </a:solidFill>
                          <a:latin typeface="Calibri"/>
                        </a:rPr>
                        <a:t>април 2013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май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април 2012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май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2012 </a:t>
                      </a:r>
                    </a:p>
                  </a:txBody>
                  <a:tcPr marL="0" marR="0" marT="0" marB="0" anchor="ctr">
                    <a:lnL>
                      <a:noFill/>
                    </a:lnL>
                    <a:lnR>
                      <a:noFill/>
                    </a:lnR>
                    <a:lnT>
                      <a:noFill/>
                    </a:lnT>
                    <a:lnB>
                      <a:noFill/>
                    </a:lnB>
                  </a:tcPr>
                </a:tc>
              </a:tr>
              <a:tr h="167390">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dirty="0">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dirty="0">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r>
              <a:tr h="312295">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67390">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r>
              <a:tr h="167390">
                <a:tc>
                  <a:txBody>
                    <a:bodyPr/>
                    <a:lstStyle/>
                    <a:p>
                      <a:pPr algn="l" fontAlgn="b"/>
                      <a:r>
                        <a:rPr lang="ru-RU" sz="1000" b="1" i="0" u="none" strike="noStrike">
                          <a:solidFill>
                            <a:srgbClr val="000000"/>
                          </a:solidFill>
                          <a:latin typeface="Calibri"/>
                        </a:rPr>
                        <a:t> Приходи от нефинансова дейност от които: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60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75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47</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72</a:t>
                      </a:r>
                    </a:p>
                  </a:txBody>
                  <a:tcPr marL="0" marR="0" marT="0" marB="0" anchor="ctr">
                    <a:lnL>
                      <a:noFill/>
                    </a:lnL>
                    <a:lnR>
                      <a:noFill/>
                    </a:lnR>
                    <a:lnT>
                      <a:noFill/>
                    </a:lnT>
                    <a:lnB>
                      <a:noFill/>
                    </a:lnB>
                  </a:tcPr>
                </a:tc>
              </a:tr>
              <a:tr h="167390">
                <a:tc>
                  <a:txBody>
                    <a:bodyPr/>
                    <a:lstStyle/>
                    <a:p>
                      <a:pPr algn="l" fontAlgn="b"/>
                      <a:r>
                        <a:rPr lang="ru-RU" sz="1000" b="1" i="0" u="none" strike="noStrike">
                          <a:solidFill>
                            <a:srgbClr val="000000"/>
                          </a:solidFill>
                          <a:latin typeface="Calibri"/>
                        </a:rPr>
                        <a:t> Приходи от управление на собствеността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59</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69</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68</a:t>
                      </a:r>
                    </a:p>
                  </a:txBody>
                  <a:tcPr marL="0" marR="0" marT="0" marB="0" anchor="ctr">
                    <a:lnL>
                      <a:noFill/>
                    </a:lnL>
                    <a:lnR>
                      <a:noFill/>
                    </a:lnR>
                    <a:lnT>
                      <a:noFill/>
                    </a:lnT>
                    <a:lnB>
                      <a:noFill/>
                    </a:lnB>
                  </a:tcPr>
                </a:tc>
              </a:tr>
              <a:tr h="334780">
                <a:tc>
                  <a:txBody>
                    <a:bodyPr/>
                    <a:lstStyle/>
                    <a:p>
                      <a:pPr algn="l" fontAlgn="b"/>
                      <a:r>
                        <a:rPr lang="ru-RU" sz="1000" b="0" i="0" u="sng" strike="noStrike">
                          <a:solidFill>
                            <a:srgbClr val="000000"/>
                          </a:solidFill>
                          <a:latin typeface="Calibri"/>
                        </a:rPr>
                        <a:t> Приходи от отдаване под наем на площи по дългосрочни договори </a:t>
                      </a:r>
                    </a:p>
                  </a:txBody>
                  <a:tcPr marL="0" marR="0" marT="0" marB="0" anchor="b">
                    <a:lnL>
                      <a:noFill/>
                    </a:lnL>
                    <a:lnR>
                      <a:noFill/>
                    </a:lnR>
                    <a:lnT>
                      <a:noFill/>
                    </a:lnT>
                    <a:lnB>
                      <a:noFill/>
                    </a:lnB>
                  </a:tcPr>
                </a:tc>
                <a:tc>
                  <a:txBody>
                    <a:bodyPr/>
                    <a:lstStyle/>
                    <a:p>
                      <a:pPr algn="r" fontAlgn="ctr"/>
                      <a:r>
                        <a:rPr lang="en-US" sz="1000" b="1" i="0" u="sng" strike="noStrike">
                          <a:solidFill>
                            <a:srgbClr val="000000"/>
                          </a:solidFill>
                          <a:latin typeface="Calibri"/>
                        </a:rPr>
                        <a:t>24</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28</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38</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6</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17</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20</a:t>
                      </a:r>
                    </a:p>
                  </a:txBody>
                  <a:tcPr marL="0" marR="0" marT="0" marB="0" anchor="ctr">
                    <a:lnL>
                      <a:noFill/>
                    </a:lnL>
                    <a:lnR>
                      <a:noFill/>
                    </a:lnR>
                    <a:lnT>
                      <a:noFill/>
                    </a:lnT>
                    <a:lnB>
                      <a:noFill/>
                    </a:lnB>
                  </a:tcPr>
                </a:tc>
              </a:tr>
              <a:tr h="167390">
                <a:tc>
                  <a:txBody>
                    <a:bodyPr/>
                    <a:lstStyle/>
                    <a:p>
                      <a:pPr algn="l" fontAlgn="b"/>
                      <a:r>
                        <a:rPr lang="ru-RU" sz="1000" b="0" i="0" u="none" strike="noStrike">
                          <a:solidFill>
                            <a:srgbClr val="000000"/>
                          </a:solidFill>
                          <a:latin typeface="Calibri"/>
                        </a:rPr>
                        <a:t> Приходи от отдаване под наем на офисни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r>
              <a:tr h="172384">
                <a:tc>
                  <a:txBody>
                    <a:bodyPr/>
                    <a:lstStyle/>
                    <a:p>
                      <a:pPr algn="l" fontAlgn="b"/>
                      <a:r>
                        <a:rPr lang="ru-RU" sz="1000" b="0" i="0" u="none" strike="noStrike" dirty="0">
                          <a:solidFill>
                            <a:srgbClr val="000000"/>
                          </a:solidFill>
                          <a:latin typeface="Calibri"/>
                        </a:rPr>
                        <a:t> Приходи от отдаване под наем на търговски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a:t>
                      </a:r>
                    </a:p>
                  </a:txBody>
                  <a:tcPr marL="0" marR="0" marT="0" marB="0" anchor="ctr">
                    <a:lnL>
                      <a:noFill/>
                    </a:lnL>
                    <a:lnR>
                      <a:noFill/>
                    </a:lnR>
                    <a:lnT>
                      <a:noFill/>
                    </a:lnT>
                    <a:lnB>
                      <a:noFill/>
                    </a:lnB>
                  </a:tcPr>
                </a:tc>
              </a:tr>
              <a:tr h="167390">
                <a:tc>
                  <a:txBody>
                    <a:bodyPr/>
                    <a:lstStyle/>
                    <a:p>
                      <a:pPr algn="l" fontAlgn="b"/>
                      <a:r>
                        <a:rPr lang="ru-RU" sz="1000" b="0" i="0" u="none" strike="noStrike">
                          <a:solidFill>
                            <a:srgbClr val="000000"/>
                          </a:solidFill>
                          <a:latin typeface="Calibri"/>
                        </a:rPr>
                        <a:t> Приходи от отдаване под наем на складови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r>
              <a:tr h="159895">
                <a:tc>
                  <a:txBody>
                    <a:bodyPr/>
                    <a:lstStyle/>
                    <a:p>
                      <a:pPr algn="l" fontAlgn="b"/>
                      <a:r>
                        <a:rPr lang="ru-RU" sz="1000" b="0" i="0" u="none" strike="noStrike">
                          <a:solidFill>
                            <a:srgbClr val="000000"/>
                          </a:solidFill>
                          <a:latin typeface="Calibri"/>
                        </a:rPr>
                        <a:t> Приходи от отдаване под наем на закрити паркоместа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r>
              <a:tr h="159895">
                <a:tc>
                  <a:txBody>
                    <a:bodyPr/>
                    <a:lstStyle/>
                    <a:p>
                      <a:pPr algn="l" fontAlgn="b"/>
                      <a:r>
                        <a:rPr lang="ru-RU" sz="1000" b="0" i="0" u="none" strike="noStrike">
                          <a:solidFill>
                            <a:srgbClr val="000000"/>
                          </a:solidFill>
                          <a:latin typeface="Calibri"/>
                        </a:rPr>
                        <a:t> Приходи от отдаване под наем на открити паркоместа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r>
              <a:tr h="159895">
                <a:tc>
                  <a:txBody>
                    <a:bodyPr/>
                    <a:lstStyle/>
                    <a:p>
                      <a:pPr algn="l" fontAlgn="b"/>
                      <a:r>
                        <a:rPr lang="ru-RU" sz="1000" b="0" i="0" u="none" strike="noStrike">
                          <a:solidFill>
                            <a:srgbClr val="000000"/>
                          </a:solidFill>
                          <a:latin typeface="Calibri"/>
                        </a:rPr>
                        <a:t> Приходи от отдаване под наем на площи за колокация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r>
              <a:tr h="159895">
                <a:tc>
                  <a:txBody>
                    <a:bodyPr/>
                    <a:lstStyle/>
                    <a:p>
                      <a:pPr algn="l" fontAlgn="b"/>
                      <a:r>
                        <a:rPr lang="ru-RU" sz="1000" b="0" i="0" u="none" strike="noStrike" dirty="0">
                          <a:solidFill>
                            <a:srgbClr val="000000"/>
                          </a:solidFill>
                          <a:latin typeface="Calibri"/>
                        </a:rPr>
                        <a:t> Приходи от отдаване под наем на покривни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r>
              <a:tr h="159895">
                <a:tc>
                  <a:txBody>
                    <a:bodyPr/>
                    <a:lstStyle/>
                    <a:p>
                      <a:pPr algn="l" fontAlgn="b"/>
                      <a:r>
                        <a:rPr lang="ru-RU" sz="1000" b="0" i="0" u="none" strike="noStrike" dirty="0">
                          <a:solidFill>
                            <a:srgbClr val="000000"/>
                          </a:solidFill>
                          <a:latin typeface="Calibri"/>
                        </a:rPr>
                        <a:t> Приходи от наем рекламни площи и покрив фасада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a:t>
                      </a:r>
                    </a:p>
                  </a:txBody>
                  <a:tcPr marL="0" marR="0" marT="0" marB="0" anchor="ctr">
                    <a:lnL>
                      <a:noFill/>
                    </a:lnL>
                    <a:lnR>
                      <a:noFill/>
                    </a:lnR>
                    <a:lnT>
                      <a:noFill/>
                    </a:lnT>
                    <a:lnB>
                      <a:noFill/>
                    </a:lnB>
                  </a:tcPr>
                </a:tc>
              </a:tr>
              <a:tr h="167390">
                <a:tc>
                  <a:txBody>
                    <a:bodyPr/>
                    <a:lstStyle/>
                    <a:p>
                      <a:pPr algn="l" fontAlgn="b"/>
                      <a:r>
                        <a:rPr lang="bg-BG" sz="1000" b="0" i="0" u="none" strike="noStrike">
                          <a:solidFill>
                            <a:srgbClr val="000000"/>
                          </a:solidFill>
                          <a:latin typeface="Calibri"/>
                        </a:rPr>
                        <a:t> Приходи от такса управление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r>
              <a:tr h="319790">
                <a:tc>
                  <a:txBody>
                    <a:bodyPr/>
                    <a:lstStyle/>
                    <a:p>
                      <a:pPr algn="l" fontAlgn="b"/>
                      <a:r>
                        <a:rPr lang="ru-RU" sz="1000" b="0" i="0" u="sng" strike="noStrike">
                          <a:solidFill>
                            <a:srgbClr val="000000"/>
                          </a:solidFill>
                          <a:latin typeface="Calibri"/>
                        </a:rPr>
                        <a:t> Приходи от управление и организация на дейности по програмна реализация на прояви, маркетингови прояви </a:t>
                      </a:r>
                    </a:p>
                  </a:txBody>
                  <a:tcPr marL="0" marR="0" marT="0" marB="0" anchor="b">
                    <a:lnL>
                      <a:noFill/>
                    </a:lnL>
                    <a:lnR>
                      <a:noFill/>
                    </a:lnR>
                    <a:lnT>
                      <a:noFill/>
                    </a:lnT>
                    <a:lnB>
                      <a:noFill/>
                    </a:lnB>
                  </a:tcPr>
                </a:tc>
                <a:tc>
                  <a:txBody>
                    <a:bodyPr/>
                    <a:lstStyle/>
                    <a:p>
                      <a:pPr algn="r" fontAlgn="ctr"/>
                      <a:r>
                        <a:rPr lang="en-US" sz="1000" b="1" i="0" u="sng" strike="noStrike">
                          <a:solidFill>
                            <a:srgbClr val="000000"/>
                          </a:solidFill>
                          <a:latin typeface="Calibri"/>
                        </a:rPr>
                        <a:t>35</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38</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32</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36</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26</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48</a:t>
                      </a:r>
                    </a:p>
                  </a:txBody>
                  <a:tcPr marL="0" marR="0" marT="0" marB="0" anchor="ctr">
                    <a:lnL>
                      <a:noFill/>
                    </a:lnL>
                    <a:lnR>
                      <a:noFill/>
                    </a:lnR>
                    <a:lnT>
                      <a:noFill/>
                    </a:lnT>
                    <a:lnB>
                      <a:noFill/>
                    </a:lnB>
                  </a:tcPr>
                </a:tc>
              </a:tr>
              <a:tr h="167390">
                <a:tc>
                  <a:txBody>
                    <a:bodyPr/>
                    <a:lstStyle/>
                    <a:p>
                      <a:pPr algn="l" fontAlgn="b"/>
                      <a:r>
                        <a:rPr lang="bg-BG" sz="1000" b="0" i="1" u="none" strike="noStrike">
                          <a:solidFill>
                            <a:srgbClr val="000000"/>
                          </a:solidFill>
                          <a:latin typeface="Calibri"/>
                        </a:rPr>
                        <a:t>        Външни прояви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26</a:t>
                      </a:r>
                    </a:p>
                  </a:txBody>
                  <a:tcPr marL="0" marR="0" marT="0" marB="0" anchor="ctr">
                    <a:lnL>
                      <a:noFill/>
                    </a:lnL>
                    <a:lnR>
                      <a:noFill/>
                    </a:lnR>
                    <a:lnT>
                      <a:noFill/>
                    </a:lnT>
                    <a:lnB>
                      <a:noFill/>
                    </a:lnB>
                  </a:tcPr>
                </a:tc>
              </a:tr>
              <a:tr h="167390">
                <a:tc>
                  <a:txBody>
                    <a:bodyPr/>
                    <a:lstStyle/>
                    <a:p>
                      <a:pPr algn="l" fontAlgn="b"/>
                      <a:r>
                        <a:rPr lang="bg-BG" sz="1000" b="0" i="1" u="none" strike="noStrike">
                          <a:solidFill>
                            <a:srgbClr val="000000"/>
                          </a:solidFill>
                          <a:latin typeface="Calibri"/>
                        </a:rPr>
                        <a:t>        Вътрешни прояви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22</a:t>
                      </a:r>
                    </a:p>
                  </a:txBody>
                  <a:tcPr marL="0" marR="0" marT="0" marB="0" anchor="ctr">
                    <a:lnL>
                      <a:noFill/>
                    </a:lnL>
                    <a:lnR>
                      <a:noFill/>
                    </a:lnR>
                    <a:lnT>
                      <a:noFill/>
                    </a:lnT>
                    <a:lnB>
                      <a:noFill/>
                    </a:lnB>
                  </a:tcPr>
                </a:tc>
              </a:tr>
              <a:tr h="167390">
                <a:tc>
                  <a:txBody>
                    <a:bodyPr/>
                    <a:lstStyle/>
                    <a:p>
                      <a:pPr algn="l" fontAlgn="b"/>
                      <a:r>
                        <a:rPr lang="bg-BG" sz="1000" b="1" i="0" u="none" strike="noStrike">
                          <a:solidFill>
                            <a:srgbClr val="000000"/>
                          </a:solidFill>
                          <a:latin typeface="Calibri"/>
                        </a:rPr>
                        <a:t> Други приходи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4</a:t>
                      </a:r>
                    </a:p>
                  </a:txBody>
                  <a:tcPr marL="0" marR="0" marT="0" marB="0" anchor="ctr">
                    <a:lnL>
                      <a:noFill/>
                    </a:lnL>
                    <a:lnR>
                      <a:noFill/>
                    </a:lnR>
                    <a:lnT>
                      <a:noFill/>
                    </a:lnT>
                    <a:lnB>
                      <a:noFill/>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381000"/>
            <a:ext cx="687663" cy="533400"/>
          </a:xfrm>
          <a:prstGeom prst="rect">
            <a:avLst/>
          </a:prstGeom>
        </p:spPr>
      </p:pic>
      <p:sp>
        <p:nvSpPr>
          <p:cNvPr id="7" name="Title 1"/>
          <p:cNvSpPr txBox="1">
            <a:spLocks/>
          </p:cNvSpPr>
          <p:nvPr/>
        </p:nvSpPr>
        <p:spPr>
          <a:xfrm>
            <a:off x="533400" y="228601"/>
            <a:ext cx="4876800" cy="838199"/>
          </a:xfrm>
          <a:prstGeom prst="rect">
            <a:avLst/>
          </a:prstGeom>
        </p:spPr>
        <p:txBody>
          <a:bodyPr vert="horz" lIns="91440" tIns="45720" rIns="91440" bIns="45720" rtlCol="0" anchor="ctr">
            <a:normAutofit/>
          </a:bodyPr>
          <a:lstStyle/>
          <a:p>
            <a:pPr lvl="0">
              <a:spcBef>
                <a:spcPct val="0"/>
              </a:spcBef>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Отчет за второ тримесечие на 2013 г.</a:t>
            </a:r>
            <a:r>
              <a:rPr lang="bg-BG" sz="1400" b="1" dirty="0" smtClean="0">
                <a:effectLst>
                  <a:outerShdw blurRad="38100" dist="38100" dir="2700000" algn="tl">
                    <a:srgbClr val="000000">
                      <a:alpha val="43137"/>
                    </a:srgbClr>
                  </a:outerShdw>
                </a:effectLst>
                <a:latin typeface="Calibri" pitchFamily="34" charset="0"/>
                <a:cs typeface="Calibri" pitchFamily="34" charset="0"/>
              </a:rPr>
              <a:t> и 2012 г. </a:t>
            </a: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клон Фестивален Комплекс - Варна</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 по месеци,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18</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8" name="Table 7"/>
          <p:cNvGraphicFramePr>
            <a:graphicFrameLocks noGrp="1"/>
          </p:cNvGraphicFramePr>
          <p:nvPr/>
        </p:nvGraphicFramePr>
        <p:xfrm>
          <a:off x="685798" y="1524003"/>
          <a:ext cx="7620000" cy="3019180"/>
        </p:xfrm>
        <a:graphic>
          <a:graphicData uri="http://schemas.openxmlformats.org/drawingml/2006/table">
            <a:tbl>
              <a:tblPr/>
              <a:tblGrid>
                <a:gridCol w="2744407"/>
                <a:gridCol w="904748"/>
                <a:gridCol w="794169"/>
                <a:gridCol w="794169"/>
                <a:gridCol w="794169"/>
                <a:gridCol w="794169"/>
                <a:gridCol w="794169"/>
              </a:tblGrid>
              <a:tr h="225718">
                <a:tc>
                  <a:txBody>
                    <a:bodyPr/>
                    <a:lstStyle/>
                    <a:p>
                      <a:pPr algn="l" fontAlgn="ctr"/>
                      <a:r>
                        <a:rPr lang="ru-RU" sz="1000" b="1"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r>
              <a:tr h="225718">
                <a:tc>
                  <a:txBody>
                    <a:bodyPr/>
                    <a:lstStyle/>
                    <a:p>
                      <a:pPr algn="l" fontAlgn="b"/>
                      <a:r>
                        <a:rPr lang="en-US" sz="1000" b="1" i="0" u="none" strike="noStrike">
                          <a:solidFill>
                            <a:srgbClr val="000000"/>
                          </a:solidFill>
                          <a:latin typeface="Calibri"/>
                        </a:rPr>
                        <a:t> Income Statement </a:t>
                      </a:r>
                    </a:p>
                  </a:txBody>
                  <a:tcPr marL="0" marR="0" marT="0" marB="0" anchor="b">
                    <a:lnL>
                      <a:noFill/>
                    </a:lnL>
                    <a:lnR>
                      <a:noFill/>
                    </a:lnR>
                    <a:lnT>
                      <a:noFill/>
                    </a:lnT>
                    <a:lnB>
                      <a:noFill/>
                    </a:lnB>
                  </a:tcPr>
                </a:tc>
                <a:tc>
                  <a:txBody>
                    <a:bodyPr/>
                    <a:lstStyle/>
                    <a:p>
                      <a:pPr algn="ctr" fontAlgn="ctr"/>
                      <a:r>
                        <a:rPr lang="bg-BG" sz="1000" b="1" i="0" u="none" strike="noStrike" dirty="0">
                          <a:solidFill>
                            <a:srgbClr val="000000"/>
                          </a:solidFill>
                          <a:latin typeface="Calibri"/>
                        </a:rPr>
                        <a:t>април 2013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май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2013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април 2012 </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май 2012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юни 2012 </a:t>
                      </a:r>
                    </a:p>
                  </a:txBody>
                  <a:tcPr marL="0" marR="0" marT="0" marB="0" anchor="ctr">
                    <a:lnL>
                      <a:noFill/>
                    </a:lnL>
                    <a:lnR>
                      <a:noFill/>
                    </a:lnR>
                    <a:lnT>
                      <a:noFill/>
                    </a:lnT>
                    <a:lnB>
                      <a:noFill/>
                    </a:lnB>
                  </a:tcPr>
                </a:tc>
              </a:tr>
              <a:tr h="225718">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dirty="0">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dirty="0">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Фестивален комплекс Варна</a:t>
                      </a:r>
                    </a:p>
                  </a:txBody>
                  <a:tcPr marL="0" marR="0" marT="0" marB="0" anchor="ctr">
                    <a:lnL>
                      <a:noFill/>
                    </a:lnL>
                    <a:lnR>
                      <a:noFill/>
                    </a:lnR>
                    <a:lnT>
                      <a:noFill/>
                    </a:lnT>
                    <a:lnB>
                      <a:noFill/>
                    </a:lnB>
                  </a:tcPr>
                </a:tc>
              </a:tr>
              <a:tr h="225718">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dirty="0"/>
                    </a:p>
                  </a:txBody>
                  <a:tcPr>
                    <a:lnL>
                      <a:noFill/>
                    </a:lnL>
                    <a:lnR>
                      <a:noFill/>
                    </a:lnR>
                    <a:lnT>
                      <a:noFill/>
                    </a:lnT>
                    <a:lnB>
                      <a:noFill/>
                    </a:lnB>
                  </a:tcPr>
                </a:tc>
              </a:tr>
              <a:tr h="225718">
                <a:tc>
                  <a:txBody>
                    <a:bodyPr/>
                    <a:lstStyle/>
                    <a:p>
                      <a:pPr algn="l" fontAlgn="b"/>
                      <a:r>
                        <a:rPr lang="ru-RU" sz="1000" b="1" i="0" u="none" strike="noStrike" dirty="0">
                          <a:solidFill>
                            <a:srgbClr val="000000"/>
                          </a:solidFill>
                          <a:latin typeface="Calibri"/>
                        </a:rPr>
                        <a:t> Разходи по икономически елементи от които: </a:t>
                      </a:r>
                    </a:p>
                  </a:txBody>
                  <a:tcPr marL="0" marR="0" marT="0" marB="0" anchor="b">
                    <a:lnL>
                      <a:noFill/>
                    </a:lnL>
                    <a:lnR>
                      <a:noFill/>
                    </a:lnR>
                    <a:lnT>
                      <a:noFill/>
                    </a:lnT>
                    <a:lnB>
                      <a:noFill/>
                    </a:lnB>
                  </a:tcPr>
                </a:tc>
                <a:tc>
                  <a:txBody>
                    <a:bodyPr/>
                    <a:lstStyle/>
                    <a:p>
                      <a:pPr algn="r" fontAlgn="ctr"/>
                      <a:r>
                        <a:rPr lang="en-US" sz="1000" b="1" i="0" u="none" strike="noStrike" dirty="0">
                          <a:solidFill>
                            <a:srgbClr val="000000"/>
                          </a:solidFill>
                          <a:latin typeface="Calibri"/>
                        </a:rPr>
                        <a:t>-44</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-64</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-42</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-75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-64</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-72</a:t>
                      </a:r>
                    </a:p>
                  </a:txBody>
                  <a:tcPr marL="0" marR="0" marT="0" marB="0" anchor="ctr">
                    <a:lnL>
                      <a:noFill/>
                    </a:lnL>
                    <a:lnR>
                      <a:noFill/>
                    </a:lnR>
                    <a:lnT>
                      <a:noFill/>
                    </a:lnT>
                    <a:lnB>
                      <a:noFill/>
                    </a:lnB>
                  </a:tcPr>
                </a:tc>
              </a:tr>
              <a:tr h="225718">
                <a:tc>
                  <a:txBody>
                    <a:bodyPr/>
                    <a:lstStyle/>
                    <a:p>
                      <a:pPr algn="l" fontAlgn="b"/>
                      <a:r>
                        <a:rPr lang="bg-BG" sz="1000" b="0" i="0" u="none" strike="noStrike">
                          <a:solidFill>
                            <a:srgbClr val="000000"/>
                          </a:solidFill>
                          <a:latin typeface="Calibri"/>
                        </a:rPr>
                        <a:t> Разходи за материали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-19</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-10</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-2</a:t>
                      </a:r>
                    </a:p>
                  </a:txBody>
                  <a:tcPr marL="0" marR="0" marT="0" marB="0" anchor="ctr">
                    <a:lnL>
                      <a:noFill/>
                    </a:lnL>
                    <a:lnR>
                      <a:noFill/>
                    </a:lnR>
                    <a:lnT>
                      <a:noFill/>
                    </a:lnT>
                    <a:lnB>
                      <a:noFill/>
                    </a:lnB>
                  </a:tcPr>
                </a:tc>
              </a:tr>
              <a:tr h="225718">
                <a:tc>
                  <a:txBody>
                    <a:bodyPr/>
                    <a:lstStyle/>
                    <a:p>
                      <a:pPr algn="l" fontAlgn="b"/>
                      <a:r>
                        <a:rPr lang="bg-BG" sz="1000" b="0" i="0" u="none" strike="noStrike">
                          <a:solidFill>
                            <a:srgbClr val="000000"/>
                          </a:solidFill>
                          <a:latin typeface="Calibri"/>
                        </a:rPr>
                        <a:t> Разходи за външни услуги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-28</a:t>
                      </a:r>
                    </a:p>
                  </a:txBody>
                  <a:tcPr marL="0" marR="0" marT="0" marB="0" anchor="ctr">
                    <a:lnL>
                      <a:noFill/>
                    </a:lnL>
                    <a:lnR>
                      <a:noFill/>
                    </a:lnR>
                    <a:lnT>
                      <a:noFill/>
                    </a:lnT>
                    <a:lnB>
                      <a:noFill/>
                    </a:lnB>
                  </a:tcPr>
                </a:tc>
              </a:tr>
              <a:tr h="451436">
                <a:tc>
                  <a:txBody>
                    <a:bodyPr/>
                    <a:lstStyle/>
                    <a:p>
                      <a:pPr algn="l" fontAlgn="b"/>
                      <a:r>
                        <a:rPr lang="ru-RU" sz="1000" b="0" i="0" u="none" strike="noStrike">
                          <a:solidFill>
                            <a:srgbClr val="000000"/>
                          </a:solidFill>
                          <a:latin typeface="Calibri"/>
                        </a:rPr>
                        <a:t> Разходи за Възнаграждения и Осигуровки на  Служителите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-36</a:t>
                      </a:r>
                    </a:p>
                  </a:txBody>
                  <a:tcPr marL="0" marR="0" marT="0" marB="0" anchor="ctr">
                    <a:lnL>
                      <a:noFill/>
                    </a:lnL>
                    <a:lnR>
                      <a:noFill/>
                    </a:lnR>
                    <a:lnT>
                      <a:noFill/>
                    </a:lnT>
                    <a:lnB>
                      <a:noFill/>
                    </a:lnB>
                  </a:tcPr>
                </a:tc>
              </a:tr>
              <a:tr h="225718">
                <a:tc>
                  <a:txBody>
                    <a:bodyPr/>
                    <a:lstStyle/>
                    <a:p>
                      <a:pPr algn="l" fontAlgn="b"/>
                      <a:r>
                        <a:rPr lang="bg-BG" sz="1000" b="0" i="0" u="none" strike="noStrike">
                          <a:solidFill>
                            <a:srgbClr val="000000"/>
                          </a:solidFill>
                          <a:latin typeface="Calibri"/>
                        </a:rPr>
                        <a:t> Разходи за амортизация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a:t>
                      </a:r>
                    </a:p>
                  </a:txBody>
                  <a:tcPr marL="0" marR="0" marT="0" marB="0" anchor="ctr">
                    <a:lnL>
                      <a:noFill/>
                    </a:lnL>
                    <a:lnR>
                      <a:noFill/>
                    </a:lnR>
                    <a:lnT>
                      <a:noFill/>
                    </a:lnT>
                    <a:lnB>
                      <a:noFill/>
                    </a:lnB>
                  </a:tcPr>
                </a:tc>
              </a:tr>
              <a:tr h="225718">
                <a:tc>
                  <a:txBody>
                    <a:bodyPr/>
                    <a:lstStyle/>
                    <a:p>
                      <a:pPr algn="l" fontAlgn="b"/>
                      <a:r>
                        <a:rPr lang="bg-BG" sz="1000" b="0" i="0" u="none" strike="noStrike">
                          <a:solidFill>
                            <a:srgbClr val="000000"/>
                          </a:solidFill>
                          <a:latin typeface="Calibri"/>
                        </a:rPr>
                        <a:t> Други разходи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r>
              <a:tr h="225718">
                <a:tc>
                  <a:txBody>
                    <a:bodyPr/>
                    <a:lstStyle/>
                    <a:p>
                      <a:pPr algn="l" fontAlgn="b"/>
                      <a:r>
                        <a:rPr lang="ru-RU" sz="1000" b="1" i="0" u="none" strike="noStrike" dirty="0">
                          <a:solidFill>
                            <a:srgbClr val="000000"/>
                          </a:solidFill>
                          <a:latin typeface="Calibri"/>
                        </a:rPr>
                        <a:t> Резултат за периода преди данъци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r>
              <a:tr h="225718">
                <a:tc>
                  <a:txBody>
                    <a:bodyPr/>
                    <a:lstStyle/>
                    <a:p>
                      <a:pPr algn="l" fontAlgn="b"/>
                      <a:r>
                        <a:rPr lang="bg-BG" sz="1000" b="1" i="0" u="none" strike="noStrike">
                          <a:solidFill>
                            <a:srgbClr val="000000"/>
                          </a:solidFill>
                          <a:latin typeface="Calibri"/>
                        </a:rPr>
                        <a:t> Нетен резултат за периода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a:t>
                      </a:r>
                    </a:p>
                  </a:txBody>
                  <a:tcPr marL="0" marR="0" marT="0" marB="0" anchor="ctr">
                    <a:lnL>
                      <a:noFill/>
                    </a:lnL>
                    <a:lnR>
                      <a:noFill/>
                    </a:lnR>
                    <a:lnT>
                      <a:noFill/>
                    </a:lnT>
                    <a:lnB>
                      <a:noFill/>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3"/>
            <a:ext cx="7772400" cy="2808311"/>
          </a:xfrm>
        </p:spPr>
        <p:txBody>
          <a:bodyPr>
            <a:normAutofit/>
          </a:bodyPr>
          <a:lstStyle/>
          <a:p>
            <a:r>
              <a:rPr lang="bg-BG" sz="2400" dirty="0" smtClean="0">
                <a:effectLst>
                  <a:outerShdw blurRad="38100" dist="38100" dir="2700000" algn="tl">
                    <a:srgbClr val="000000">
                      <a:alpha val="43137"/>
                    </a:srgbClr>
                  </a:outerShdw>
                </a:effectLst>
              </a:rPr>
              <a:t>Анализ на изменението на балансовите статии в Актива и Пасива на Счетоводен Баланс на “Национален Дворец на Културата – Конгресен Център София” ЕАД за второ тримесечие на 2013 г.</a:t>
            </a:r>
            <a:endParaRPr lang="en-US" sz="2400"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381000"/>
            <a:ext cx="687663" cy="533400"/>
          </a:xfrm>
          <a:prstGeom prst="rect">
            <a:avLst/>
          </a:prstGeom>
        </p:spPr>
      </p:pic>
      <p:sp>
        <p:nvSpPr>
          <p:cNvPr id="4"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19</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086600" cy="685800"/>
          </a:xfrm>
        </p:spPr>
        <p:txBody>
          <a:bodyPr>
            <a:normAutofit/>
          </a:bodyPr>
          <a:lstStyle/>
          <a:p>
            <a:r>
              <a:rPr lang="bg-BG" sz="1600" dirty="0" smtClean="0">
                <a:effectLst>
                  <a:outerShdw blurRad="38100" dist="38100" dir="2700000" algn="tl">
                    <a:srgbClr val="000000">
                      <a:alpha val="43137"/>
                    </a:srgbClr>
                  </a:outerShdw>
                </a:effectLst>
                <a:latin typeface="+mn-lt"/>
              </a:rPr>
              <a:t>Нормативни регулации по отношение на работна заплата в Национален Дворец на Културата – Конгресен Център София ЕАД</a:t>
            </a:r>
            <a:endParaRPr lang="en-US" sz="16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p:txBody>
          <a:bodyPr>
            <a:normAutofit fontScale="92500" lnSpcReduction="20000"/>
          </a:bodyPr>
          <a:lstStyle/>
          <a:p>
            <a:r>
              <a:rPr lang="bg-BG" sz="1400" dirty="0" smtClean="0"/>
              <a:t>Възнагражденията на ч</a:t>
            </a:r>
            <a:r>
              <a:rPr lang="en-GB" sz="1400" dirty="0" err="1" smtClean="0"/>
              <a:t>леновете</a:t>
            </a:r>
            <a:r>
              <a:rPr lang="en-GB" sz="1400" dirty="0" smtClean="0"/>
              <a:t> </a:t>
            </a:r>
            <a:r>
              <a:rPr lang="en-GB" sz="1400" dirty="0" err="1" smtClean="0"/>
              <a:t>на</a:t>
            </a:r>
            <a:r>
              <a:rPr lang="en-GB" sz="1400" dirty="0" smtClean="0"/>
              <a:t> </a:t>
            </a:r>
            <a:r>
              <a:rPr lang="en-GB" sz="1400" dirty="0" err="1" smtClean="0"/>
              <a:t>съвет</a:t>
            </a:r>
            <a:r>
              <a:rPr lang="bg-BG" sz="1400" dirty="0" smtClean="0"/>
              <a:t>а</a:t>
            </a:r>
            <a:r>
              <a:rPr lang="en-GB" sz="1400" dirty="0" smtClean="0"/>
              <a:t> </a:t>
            </a:r>
            <a:r>
              <a:rPr lang="en-GB" sz="1400" dirty="0" err="1" smtClean="0"/>
              <a:t>на</a:t>
            </a:r>
            <a:r>
              <a:rPr lang="en-GB" sz="1400" dirty="0" smtClean="0"/>
              <a:t> </a:t>
            </a:r>
            <a:r>
              <a:rPr lang="en-GB" sz="1400" dirty="0" err="1" smtClean="0"/>
              <a:t>директорите</a:t>
            </a:r>
            <a:r>
              <a:rPr lang="en-GB" sz="1400" dirty="0" smtClean="0"/>
              <a:t> </a:t>
            </a:r>
            <a:r>
              <a:rPr lang="bg-BG" sz="1400" dirty="0" smtClean="0"/>
              <a:t>се</a:t>
            </a:r>
            <a:r>
              <a:rPr lang="en-GB" sz="1400" dirty="0" smtClean="0"/>
              <a:t> </a:t>
            </a:r>
            <a:r>
              <a:rPr lang="en-GB" sz="1400" dirty="0" err="1" smtClean="0"/>
              <a:t>определ</a:t>
            </a:r>
            <a:r>
              <a:rPr lang="bg-BG" sz="1400" dirty="0" smtClean="0"/>
              <a:t>я </a:t>
            </a:r>
            <a:r>
              <a:rPr lang="en-GB" sz="1400" dirty="0" err="1" smtClean="0"/>
              <a:t>при</a:t>
            </a:r>
            <a:r>
              <a:rPr lang="en-GB" sz="1400" dirty="0" smtClean="0"/>
              <a:t> </a:t>
            </a:r>
            <a:r>
              <a:rPr lang="en-GB" sz="1400" dirty="0" err="1" smtClean="0"/>
              <a:t>стойност</a:t>
            </a:r>
            <a:r>
              <a:rPr lang="en-GB" sz="1400" dirty="0" smtClean="0"/>
              <a:t> </a:t>
            </a:r>
            <a:r>
              <a:rPr lang="en-GB" sz="1400" dirty="0" err="1" smtClean="0"/>
              <a:t>на</a:t>
            </a:r>
            <a:r>
              <a:rPr lang="en-GB" sz="1400" dirty="0" smtClean="0"/>
              <a:t> </a:t>
            </a:r>
            <a:r>
              <a:rPr lang="en-GB" sz="1400" dirty="0" err="1" smtClean="0"/>
              <a:t>една</a:t>
            </a:r>
            <a:r>
              <a:rPr lang="en-GB" sz="1400" dirty="0" smtClean="0"/>
              <a:t> </a:t>
            </a:r>
            <a:r>
              <a:rPr lang="en-GB" sz="1400" dirty="0" err="1" smtClean="0"/>
              <a:t>бална</a:t>
            </a:r>
            <a:r>
              <a:rPr lang="en-GB" sz="1400" dirty="0" smtClean="0"/>
              <a:t> </a:t>
            </a:r>
            <a:r>
              <a:rPr lang="en-GB" sz="1400" dirty="0" err="1" smtClean="0"/>
              <a:t>единица</a:t>
            </a:r>
            <a:r>
              <a:rPr lang="en-GB" sz="1400" dirty="0" smtClean="0"/>
              <a:t> в </a:t>
            </a:r>
            <a:r>
              <a:rPr lang="en-GB" sz="1400" dirty="0" err="1" smtClean="0"/>
              <a:t>размер</a:t>
            </a:r>
            <a:r>
              <a:rPr lang="en-GB" sz="1400" dirty="0" smtClean="0"/>
              <a:t> 50 </a:t>
            </a:r>
            <a:r>
              <a:rPr lang="en-GB" sz="1400" dirty="0" err="1" smtClean="0"/>
              <a:t>на</a:t>
            </a:r>
            <a:r>
              <a:rPr lang="en-GB" sz="1400" dirty="0" smtClean="0"/>
              <a:t> </a:t>
            </a:r>
            <a:r>
              <a:rPr lang="en-GB" sz="1400" dirty="0" err="1" smtClean="0"/>
              <a:t>сто</a:t>
            </a:r>
            <a:r>
              <a:rPr lang="en-GB" sz="1400" dirty="0" smtClean="0"/>
              <a:t> </a:t>
            </a:r>
            <a:r>
              <a:rPr lang="en-GB" sz="1400" dirty="0" err="1" smtClean="0"/>
              <a:t>от</a:t>
            </a:r>
            <a:r>
              <a:rPr lang="en-GB" sz="1400" dirty="0" smtClean="0"/>
              <a:t> </a:t>
            </a:r>
            <a:r>
              <a:rPr lang="en-GB" sz="1400" dirty="0" err="1" smtClean="0"/>
              <a:t>минималната</a:t>
            </a:r>
            <a:r>
              <a:rPr lang="en-GB" sz="1400" dirty="0" smtClean="0"/>
              <a:t> </a:t>
            </a:r>
            <a:r>
              <a:rPr lang="en-GB" sz="1400" dirty="0" err="1" smtClean="0"/>
              <a:t>месечна</a:t>
            </a:r>
            <a:r>
              <a:rPr lang="en-GB" sz="1400" dirty="0" smtClean="0"/>
              <a:t> </a:t>
            </a:r>
            <a:r>
              <a:rPr lang="en-GB" sz="1400" dirty="0" err="1" smtClean="0"/>
              <a:t>работна</a:t>
            </a:r>
            <a:r>
              <a:rPr lang="en-GB" sz="1400" dirty="0" smtClean="0"/>
              <a:t> </a:t>
            </a:r>
            <a:r>
              <a:rPr lang="en-GB" sz="1400" dirty="0" err="1" smtClean="0"/>
              <a:t>заплата</a:t>
            </a:r>
            <a:r>
              <a:rPr lang="en-GB" sz="1400" dirty="0" smtClean="0"/>
              <a:t>, </a:t>
            </a:r>
            <a:r>
              <a:rPr lang="en-GB" sz="1400" dirty="0" err="1" smtClean="0"/>
              <a:t>установена</a:t>
            </a:r>
            <a:r>
              <a:rPr lang="en-GB" sz="1400" dirty="0" smtClean="0"/>
              <a:t> </a:t>
            </a:r>
            <a:r>
              <a:rPr lang="en-GB" sz="1400" dirty="0" err="1" smtClean="0"/>
              <a:t>за</a:t>
            </a:r>
            <a:r>
              <a:rPr lang="en-GB" sz="1400" dirty="0" smtClean="0"/>
              <a:t> </a:t>
            </a:r>
            <a:r>
              <a:rPr lang="en-GB" sz="1400" dirty="0" err="1" smtClean="0"/>
              <a:t>страната</a:t>
            </a:r>
            <a:r>
              <a:rPr lang="en-GB" sz="1400" dirty="0" smtClean="0"/>
              <a:t> </a:t>
            </a:r>
            <a:r>
              <a:rPr lang="en-GB" sz="1400" dirty="0" err="1" smtClean="0"/>
              <a:t>за</a:t>
            </a:r>
            <a:r>
              <a:rPr lang="en-GB" sz="1400" dirty="0" smtClean="0"/>
              <a:t> </a:t>
            </a:r>
            <a:r>
              <a:rPr lang="en-GB" sz="1400" dirty="0" err="1" smtClean="0"/>
              <a:t>съответния</a:t>
            </a:r>
            <a:r>
              <a:rPr lang="en-GB" sz="1400" dirty="0" smtClean="0"/>
              <a:t> </a:t>
            </a:r>
            <a:r>
              <a:rPr lang="en-GB" sz="1400" dirty="0" err="1" smtClean="0"/>
              <a:t>месец</a:t>
            </a:r>
            <a:r>
              <a:rPr lang="bg-BG" sz="1400" dirty="0" smtClean="0"/>
              <a:t> (310 лв. за 2013 г.), съгласно чл. 33, ал. 3 от </a:t>
            </a:r>
            <a:r>
              <a:rPr lang="en-GB" sz="1400" dirty="0" smtClean="0"/>
              <a:t>ПРАВИЛНИК ЗА РЕДА ЗА УПРАЖНЯВАНЕ ПРАВАТА НА ДЪРЖАВАТА В ТЪРГОВСКИТЕ ДРУЖЕСТВА С ДЪРЖАВНО УЧАСТИЕ В КАПИТАЛА</a:t>
            </a:r>
            <a:r>
              <a:rPr lang="bg-BG" sz="1400" dirty="0" smtClean="0"/>
              <a:t>.</a:t>
            </a:r>
          </a:p>
          <a:p>
            <a:r>
              <a:rPr lang="bg-BG" sz="1400" dirty="0" smtClean="0"/>
              <a:t>Възнагражденията на </a:t>
            </a:r>
            <a:r>
              <a:rPr lang="en-GB" sz="1400" dirty="0" err="1" smtClean="0"/>
              <a:t>Изпълнителните</a:t>
            </a:r>
            <a:r>
              <a:rPr lang="en-GB" sz="1400" dirty="0" smtClean="0"/>
              <a:t> </a:t>
            </a:r>
            <a:r>
              <a:rPr lang="en-GB" sz="1400" dirty="0" err="1" smtClean="0"/>
              <a:t>членове</a:t>
            </a:r>
            <a:r>
              <a:rPr lang="en-GB" sz="1400" dirty="0" smtClean="0"/>
              <a:t>, </a:t>
            </a:r>
            <a:r>
              <a:rPr lang="en-GB" sz="1400" dirty="0" err="1" smtClean="0"/>
              <a:t>освен</a:t>
            </a:r>
            <a:r>
              <a:rPr lang="en-GB" sz="1400" dirty="0" smtClean="0"/>
              <a:t> </a:t>
            </a:r>
            <a:r>
              <a:rPr lang="en-GB" sz="1400" dirty="0" err="1" smtClean="0"/>
              <a:t>възнаграждението</a:t>
            </a:r>
            <a:r>
              <a:rPr lang="en-GB" sz="1400" dirty="0" smtClean="0"/>
              <a:t> </a:t>
            </a:r>
            <a:r>
              <a:rPr lang="en-GB" sz="1400" dirty="0" err="1" smtClean="0"/>
              <a:t>по</a:t>
            </a:r>
            <a:r>
              <a:rPr lang="en-GB" sz="1400" dirty="0" smtClean="0"/>
              <a:t> </a:t>
            </a:r>
            <a:r>
              <a:rPr lang="en-GB" sz="1400" dirty="0" err="1" smtClean="0"/>
              <a:t>ал</a:t>
            </a:r>
            <a:r>
              <a:rPr lang="en-GB" sz="1400" dirty="0" smtClean="0"/>
              <a:t>. 3 </a:t>
            </a:r>
            <a:r>
              <a:rPr lang="en-GB" sz="1400" dirty="0" err="1" smtClean="0"/>
              <a:t>получават</a:t>
            </a:r>
            <a:r>
              <a:rPr lang="en-GB" sz="1400" dirty="0" smtClean="0"/>
              <a:t> и </a:t>
            </a:r>
            <a:r>
              <a:rPr lang="en-GB" sz="1400" dirty="0" err="1" smtClean="0"/>
              <a:t>възнаграждение</a:t>
            </a:r>
            <a:r>
              <a:rPr lang="en-GB" sz="1400" dirty="0" smtClean="0"/>
              <a:t>, </a:t>
            </a:r>
            <a:r>
              <a:rPr lang="en-GB" sz="1400" dirty="0" err="1" smtClean="0"/>
              <a:t>определено</a:t>
            </a:r>
            <a:r>
              <a:rPr lang="en-GB" sz="1400" dirty="0" smtClean="0"/>
              <a:t> </a:t>
            </a:r>
            <a:r>
              <a:rPr lang="en-GB" sz="1400" dirty="0" err="1" smtClean="0"/>
              <a:t>при</a:t>
            </a:r>
            <a:r>
              <a:rPr lang="en-GB" sz="1400" dirty="0" smtClean="0"/>
              <a:t> </a:t>
            </a:r>
            <a:r>
              <a:rPr lang="en-GB" sz="1400" dirty="0" err="1" smtClean="0"/>
              <a:t>стойност</a:t>
            </a:r>
            <a:r>
              <a:rPr lang="en-GB" sz="1400" dirty="0" smtClean="0"/>
              <a:t> </a:t>
            </a:r>
            <a:r>
              <a:rPr lang="en-GB" sz="1400" dirty="0" err="1" smtClean="0"/>
              <a:t>на</a:t>
            </a:r>
            <a:r>
              <a:rPr lang="en-GB" sz="1400" dirty="0" smtClean="0"/>
              <a:t> </a:t>
            </a:r>
            <a:r>
              <a:rPr lang="en-GB" sz="1400" dirty="0" err="1" smtClean="0"/>
              <a:t>една</a:t>
            </a:r>
            <a:r>
              <a:rPr lang="en-GB" sz="1400" dirty="0" smtClean="0"/>
              <a:t> </a:t>
            </a:r>
            <a:r>
              <a:rPr lang="en-GB" sz="1400" dirty="0" err="1" smtClean="0"/>
              <a:t>бална</a:t>
            </a:r>
            <a:r>
              <a:rPr lang="en-GB" sz="1400" dirty="0" smtClean="0"/>
              <a:t> </a:t>
            </a:r>
            <a:r>
              <a:rPr lang="en-GB" sz="1400" dirty="0" err="1" smtClean="0"/>
              <a:t>единица</a:t>
            </a:r>
            <a:r>
              <a:rPr lang="en-GB" sz="1400" dirty="0" smtClean="0"/>
              <a:t>, </a:t>
            </a:r>
            <a:r>
              <a:rPr lang="en-GB" sz="1400" dirty="0" err="1" smtClean="0"/>
              <a:t>равна</a:t>
            </a:r>
            <a:r>
              <a:rPr lang="en-GB" sz="1400" dirty="0" smtClean="0"/>
              <a:t> </a:t>
            </a:r>
            <a:r>
              <a:rPr lang="en-GB" sz="1400" dirty="0" err="1" smtClean="0"/>
              <a:t>на</a:t>
            </a:r>
            <a:r>
              <a:rPr lang="en-GB" sz="1400" dirty="0" smtClean="0"/>
              <a:t> </a:t>
            </a:r>
            <a:r>
              <a:rPr lang="en-GB" sz="1400" dirty="0" err="1" smtClean="0"/>
              <a:t>минималната</a:t>
            </a:r>
            <a:r>
              <a:rPr lang="en-GB" sz="1400" dirty="0" smtClean="0"/>
              <a:t> </a:t>
            </a:r>
            <a:r>
              <a:rPr lang="en-GB" sz="1400" dirty="0" err="1" smtClean="0"/>
              <a:t>месечна</a:t>
            </a:r>
            <a:r>
              <a:rPr lang="en-GB" sz="1400" dirty="0" smtClean="0"/>
              <a:t> </a:t>
            </a:r>
            <a:r>
              <a:rPr lang="en-GB" sz="1400" dirty="0" err="1" smtClean="0"/>
              <a:t>работна</a:t>
            </a:r>
            <a:r>
              <a:rPr lang="en-GB" sz="1400" dirty="0" smtClean="0"/>
              <a:t> </a:t>
            </a:r>
            <a:r>
              <a:rPr lang="en-GB" sz="1400" dirty="0" err="1" smtClean="0"/>
              <a:t>заплата</a:t>
            </a:r>
            <a:r>
              <a:rPr lang="en-GB" sz="1400" dirty="0" smtClean="0"/>
              <a:t>, </a:t>
            </a:r>
            <a:r>
              <a:rPr lang="en-GB" sz="1400" dirty="0" err="1" smtClean="0"/>
              <a:t>установена</a:t>
            </a:r>
            <a:r>
              <a:rPr lang="en-GB" sz="1400" dirty="0" smtClean="0"/>
              <a:t> </a:t>
            </a:r>
            <a:r>
              <a:rPr lang="en-GB" sz="1400" dirty="0" err="1" smtClean="0"/>
              <a:t>за</a:t>
            </a:r>
            <a:r>
              <a:rPr lang="en-GB" sz="1400" dirty="0" smtClean="0"/>
              <a:t> </a:t>
            </a:r>
            <a:r>
              <a:rPr lang="en-GB" sz="1400" dirty="0" err="1" smtClean="0"/>
              <a:t>страната</a:t>
            </a:r>
            <a:r>
              <a:rPr lang="en-GB" sz="1400" dirty="0" smtClean="0"/>
              <a:t> </a:t>
            </a:r>
            <a:r>
              <a:rPr lang="en-GB" sz="1400" dirty="0" err="1" smtClean="0"/>
              <a:t>за</a:t>
            </a:r>
            <a:r>
              <a:rPr lang="en-GB" sz="1400" dirty="0" smtClean="0"/>
              <a:t> </a:t>
            </a:r>
            <a:r>
              <a:rPr lang="en-GB" sz="1400" dirty="0" err="1" smtClean="0"/>
              <a:t>съответния</a:t>
            </a:r>
            <a:r>
              <a:rPr lang="en-GB" sz="1400" dirty="0" smtClean="0"/>
              <a:t> </a:t>
            </a:r>
            <a:r>
              <a:rPr lang="en-GB" sz="1400" dirty="0" err="1" smtClean="0"/>
              <a:t>месец</a:t>
            </a:r>
            <a:r>
              <a:rPr lang="en-GB" sz="1400" dirty="0" smtClean="0"/>
              <a:t> </a:t>
            </a:r>
            <a:r>
              <a:rPr lang="bg-BG" sz="1400" dirty="0" smtClean="0"/>
              <a:t>(310 лв за 2013 г.), съгласно чл. 33, ал. 4 от </a:t>
            </a:r>
            <a:r>
              <a:rPr lang="en-GB" sz="1400" dirty="0" smtClean="0"/>
              <a:t>ПРАВИЛНИК ЗА РЕДА ЗА УПРАЖНЯВАНЕ ПРАВАТА НА ДЪРЖАВАТА В ТЪРГОВСКИТЕ ДРУЖЕСТВА С ДЪРЖАВНО УЧАСТИЕ В КАПИТАЛА</a:t>
            </a:r>
            <a:r>
              <a:rPr lang="bg-BG" sz="1400" dirty="0" smtClean="0"/>
              <a:t>.</a:t>
            </a:r>
            <a:endParaRPr lang="en-GB" sz="1400" dirty="0" smtClean="0"/>
          </a:p>
          <a:p>
            <a:r>
              <a:rPr lang="bg-BG" sz="1400" dirty="0" smtClean="0"/>
              <a:t>Балните единици се определят на база Приложение към чл. 33, ал. 2 от </a:t>
            </a:r>
            <a:r>
              <a:rPr lang="en-GB" sz="1400" dirty="0" smtClean="0"/>
              <a:t>ПРАВИЛНИК ЗА РЕДА ЗА УПРАЖНЯВАНЕ ПРАВАТА НА ДЪРЖАВАТА В ТЪРГОВСКИТЕ ДРУЖЕСТВА С ДЪРЖАВНО УЧАСТИЕ В КАПИТАЛА</a:t>
            </a:r>
            <a:r>
              <a:rPr lang="bg-BG" sz="1400" dirty="0" smtClean="0"/>
              <a:t>, както следва:</a:t>
            </a:r>
            <a:endParaRPr lang="en-GB" sz="1400" dirty="0" smtClean="0"/>
          </a:p>
          <a:p>
            <a:r>
              <a:rPr lang="bg-BG" sz="1400" dirty="0" smtClean="0"/>
              <a:t>Стойност на ДМА над 5000 лв. -                                                     4,0</a:t>
            </a:r>
            <a:endParaRPr lang="en-GB" sz="1400" dirty="0" smtClean="0"/>
          </a:p>
          <a:p>
            <a:r>
              <a:rPr lang="bg-BG" sz="1400" dirty="0" smtClean="0"/>
              <a:t>Средносписъчен брой на персонала от 101 до 500 души -     3,0</a:t>
            </a:r>
            <a:endParaRPr lang="en-GB" sz="1400" dirty="0" smtClean="0"/>
          </a:p>
          <a:p>
            <a:r>
              <a:rPr lang="bg-BG" sz="1400" b="1" dirty="0" smtClean="0"/>
              <a:t>Общо                                                                                                 </a:t>
            </a:r>
            <a:r>
              <a:rPr lang="en-GB" sz="1400" b="1" dirty="0" smtClean="0"/>
              <a:t>   </a:t>
            </a:r>
            <a:r>
              <a:rPr lang="bg-BG" sz="1400" b="1" dirty="0" smtClean="0"/>
              <a:t> 7,0</a:t>
            </a:r>
            <a:endParaRPr lang="en-GB" sz="1400" dirty="0" smtClean="0"/>
          </a:p>
          <a:p>
            <a:r>
              <a:rPr lang="bg-BG" sz="1400" dirty="0" smtClean="0"/>
              <a:t>Заплатите на служителите по трудови правоотношения се определят на пазарен принцип.</a:t>
            </a:r>
            <a:endParaRPr lang="en-GB" sz="1400" dirty="0" smtClean="0"/>
          </a:p>
          <a:p>
            <a:r>
              <a:rPr lang="bg-BG" sz="1400" dirty="0" smtClean="0"/>
              <a:t>Дружеството не прилага други специфични нормативни регулации по отношение  формиране  възнагражденията на заетите лица. По тази причина не предоставя Декларация и отчети във връзка с ограничения при определяне и начисляване на работните заплати, съгласно </a:t>
            </a:r>
            <a:r>
              <a:rPr lang="en-GB" sz="1400" dirty="0" smtClean="0"/>
              <a:t>§ 10</a:t>
            </a:r>
            <a:r>
              <a:rPr lang="bg-BG" sz="1400" dirty="0" smtClean="0"/>
              <a:t> от </a:t>
            </a:r>
            <a:r>
              <a:rPr lang="en-GB" sz="1400" dirty="0" smtClean="0"/>
              <a:t>НАРЕДБА ЗА ОБРАЗУВАНЕ НА СРЕДСТВАТА ЗА РАБОТНА ЗАПЛАТА В ТЪРГОВСКИТЕ ДРУЖЕСТВА С НАД 50 НА СТО ДЪРЖАВНО ИЛИ ОБЩИНСКО УЧАСТИЕ В КАПИТАЛА ПРЕЗ 2007 Г. </a:t>
            </a:r>
            <a:r>
              <a:rPr lang="bg-BG" sz="1400" dirty="0" smtClean="0"/>
              <a:t>„</a:t>
            </a:r>
            <a:r>
              <a:rPr lang="en-GB" sz="1400" dirty="0" err="1" smtClean="0"/>
              <a:t>Наредбата</a:t>
            </a:r>
            <a:r>
              <a:rPr lang="en-GB" sz="1400" dirty="0" smtClean="0"/>
              <a:t> </a:t>
            </a:r>
            <a:r>
              <a:rPr lang="en-GB" sz="1400" dirty="0" err="1" smtClean="0"/>
              <a:t>се</a:t>
            </a:r>
            <a:r>
              <a:rPr lang="en-GB" sz="1400" dirty="0" smtClean="0"/>
              <a:t> </a:t>
            </a:r>
            <a:r>
              <a:rPr lang="en-GB" sz="1400" dirty="0" err="1" smtClean="0"/>
              <a:t>приема</a:t>
            </a:r>
            <a:r>
              <a:rPr lang="en-GB" sz="1400" dirty="0" smtClean="0"/>
              <a:t> </a:t>
            </a:r>
            <a:r>
              <a:rPr lang="en-GB" sz="1400" dirty="0" err="1" smtClean="0"/>
              <a:t>на</a:t>
            </a:r>
            <a:r>
              <a:rPr lang="en-GB" sz="1400" dirty="0" smtClean="0"/>
              <a:t> </a:t>
            </a:r>
            <a:r>
              <a:rPr lang="en-GB" sz="1400" dirty="0" err="1" smtClean="0"/>
              <a:t>основание</a:t>
            </a:r>
            <a:r>
              <a:rPr lang="en-GB" sz="1400" dirty="0" smtClean="0"/>
              <a:t> </a:t>
            </a:r>
            <a:r>
              <a:rPr lang="en-GB" sz="1400" u="sng" dirty="0" smtClean="0"/>
              <a:t>§ 13, </a:t>
            </a:r>
            <a:r>
              <a:rPr lang="en-GB" sz="1400" u="sng" dirty="0" err="1" smtClean="0"/>
              <a:t>ал</a:t>
            </a:r>
            <a:r>
              <a:rPr lang="en-GB" sz="1400" u="sng" dirty="0" smtClean="0"/>
              <a:t>. 4</a:t>
            </a:r>
            <a:r>
              <a:rPr lang="en-GB" sz="1400" dirty="0" smtClean="0"/>
              <a:t> </a:t>
            </a:r>
            <a:r>
              <a:rPr lang="en-GB" sz="1400" dirty="0" err="1" smtClean="0"/>
              <a:t>от</a:t>
            </a:r>
            <a:r>
              <a:rPr lang="en-GB" sz="1400" dirty="0" smtClean="0"/>
              <a:t> </a:t>
            </a:r>
            <a:r>
              <a:rPr lang="en-GB" sz="1400" dirty="0" err="1" smtClean="0"/>
              <a:t>преходните</a:t>
            </a:r>
            <a:r>
              <a:rPr lang="en-GB" sz="1400" dirty="0" smtClean="0"/>
              <a:t> и </a:t>
            </a:r>
            <a:r>
              <a:rPr lang="en-GB" sz="1400" dirty="0" err="1" smtClean="0"/>
              <a:t>заключителните</a:t>
            </a:r>
            <a:r>
              <a:rPr lang="en-GB" sz="1400" dirty="0" smtClean="0"/>
              <a:t> </a:t>
            </a:r>
            <a:r>
              <a:rPr lang="en-GB" sz="1400" dirty="0" err="1" smtClean="0"/>
              <a:t>разпоредби</a:t>
            </a:r>
            <a:r>
              <a:rPr lang="en-GB" sz="1400" dirty="0" smtClean="0"/>
              <a:t> </a:t>
            </a:r>
            <a:r>
              <a:rPr lang="en-GB" sz="1400" dirty="0" err="1" smtClean="0"/>
              <a:t>на</a:t>
            </a:r>
            <a:r>
              <a:rPr lang="en-GB" sz="1400" dirty="0" smtClean="0"/>
              <a:t> </a:t>
            </a:r>
            <a:r>
              <a:rPr lang="en-GB" sz="1400" dirty="0" err="1" smtClean="0"/>
              <a:t>Закона</a:t>
            </a:r>
            <a:r>
              <a:rPr lang="en-GB" sz="1400" dirty="0" smtClean="0"/>
              <a:t> </a:t>
            </a:r>
            <a:r>
              <a:rPr lang="en-GB" sz="1400" dirty="0" err="1" smtClean="0"/>
              <a:t>за</a:t>
            </a:r>
            <a:r>
              <a:rPr lang="en-GB" sz="1400" dirty="0" smtClean="0"/>
              <a:t> </a:t>
            </a:r>
            <a:r>
              <a:rPr lang="en-GB" sz="1400" dirty="0" err="1" smtClean="0"/>
              <a:t>приватизация</a:t>
            </a:r>
            <a:r>
              <a:rPr lang="en-GB" sz="1400" dirty="0" smtClean="0"/>
              <a:t> и </a:t>
            </a:r>
            <a:r>
              <a:rPr lang="en-GB" sz="1400" dirty="0" err="1" smtClean="0"/>
              <a:t>следприватизационен</a:t>
            </a:r>
            <a:r>
              <a:rPr lang="en-GB" sz="1400" dirty="0" smtClean="0"/>
              <a:t> </a:t>
            </a:r>
            <a:r>
              <a:rPr lang="en-GB" sz="1400" dirty="0" err="1" smtClean="0"/>
              <a:t>контрол</a:t>
            </a:r>
            <a:r>
              <a:rPr lang="en-GB" sz="1400" dirty="0" smtClean="0"/>
              <a:t>.</a:t>
            </a:r>
            <a:r>
              <a:rPr lang="bg-BG" sz="1400" dirty="0" smtClean="0"/>
              <a:t>”. НДК-Конгресен център София не попада в обсега на действие на въпросния нормативен документ и не е сред дружествата, подлежащи на контрол по тази Наредба.</a:t>
            </a:r>
            <a:endParaRPr lang="en-GB" sz="1400" dirty="0" smtClean="0"/>
          </a:p>
          <a:p>
            <a:endParaRPr lang="en-GB" sz="1400" dirty="0" smtClean="0"/>
          </a:p>
          <a:p>
            <a:endParaRPr lang="en-US" sz="1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6"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990601"/>
          <a:ext cx="8136904" cy="2971803"/>
        </p:xfrm>
        <a:graphic>
          <a:graphicData uri="http://schemas.openxmlformats.org/drawingml/2006/table">
            <a:tbl>
              <a:tblPr/>
              <a:tblGrid>
                <a:gridCol w="2683363"/>
                <a:gridCol w="989161"/>
                <a:gridCol w="831316"/>
                <a:gridCol w="831316"/>
                <a:gridCol w="862885"/>
                <a:gridCol w="936547"/>
                <a:gridCol w="1002316"/>
              </a:tblGrid>
              <a:tr h="305763">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solidFill>
                      <a:srgbClr val="FFFFFF"/>
                    </a:solidFill>
                  </a:tcPr>
                </a:tc>
                <a:tc gridSpan="3">
                  <a:txBody>
                    <a:bodyPr/>
                    <a:lstStyle/>
                    <a:p>
                      <a:pPr algn="ctr" fontAlgn="ctr"/>
                      <a:r>
                        <a:rPr lang="ru-RU" sz="1000" b="1" i="0" u="none" strike="noStrike" dirty="0">
                          <a:solidFill>
                            <a:srgbClr val="000000"/>
                          </a:solidFill>
                          <a:latin typeface="Calibri"/>
                        </a:rPr>
                        <a:t> "Национален Дворец на Културата - Конгресен Център София" ЕАД </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r>
              <a:tr h="252716">
                <a:tc>
                  <a:txBody>
                    <a:bodyPr/>
                    <a:lstStyle/>
                    <a:p>
                      <a:pPr algn="l" fontAlgn="b"/>
                      <a:r>
                        <a:rPr lang="ru-RU" sz="1000" b="1" i="0" u="none" strike="noStrike">
                          <a:solidFill>
                            <a:srgbClr val="000000"/>
                          </a:solidFill>
                          <a:latin typeface="Calibri"/>
                        </a:rPr>
                        <a:t> НДК - Конгресен център София ЕАД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solidFill>
                      <a:srgbClr val="FFFFFF"/>
                    </a:solidFill>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r>
              <a:tr h="631789">
                <a:tc>
                  <a:txBody>
                    <a:bodyPr/>
                    <a:lstStyle/>
                    <a:p>
                      <a:pPr algn="l" fontAlgn="b"/>
                      <a:r>
                        <a:rPr lang="bg-BG" sz="1000" b="1" i="0" u="none" strike="noStrike">
                          <a:solidFill>
                            <a:srgbClr val="000000"/>
                          </a:solidFill>
                          <a:latin typeface="Calibri"/>
                        </a:rPr>
                        <a:t> БАЛАНС </a:t>
                      </a:r>
                    </a:p>
                  </a:txBody>
                  <a:tcPr marL="0" marR="0" marT="0" marB="0" anchor="b">
                    <a:lnL>
                      <a:noFill/>
                    </a:lnL>
                    <a:lnR>
                      <a:noFill/>
                    </a:lnR>
                    <a:lnT>
                      <a:noFill/>
                    </a:lnT>
                    <a:lnB>
                      <a:noFill/>
                    </a:lnB>
                  </a:tcPr>
                </a:tc>
                <a:tc rowSpan="2">
                  <a:txBody>
                    <a:bodyPr/>
                    <a:lstStyle/>
                    <a:p>
                      <a:pPr algn="ctr" fontAlgn="ctr"/>
                      <a:r>
                        <a:rPr lang="ru-RU" sz="1000" b="0" i="0" u="none" strike="noStrike">
                          <a:solidFill>
                            <a:srgbClr val="000000"/>
                          </a:solidFill>
                          <a:latin typeface="Calibri"/>
                        </a:rPr>
                        <a:t> НДК - Конгресен център София ЕАД </a:t>
                      </a:r>
                    </a:p>
                  </a:txBody>
                  <a:tcPr marL="0" marR="0" marT="0" marB="0" anchor="ctr">
                    <a:lnL>
                      <a:noFill/>
                    </a:lnL>
                    <a:lnR>
                      <a:noFill/>
                    </a:lnR>
                    <a:lnT>
                      <a:noFill/>
                    </a:lnT>
                    <a:lnB>
                      <a:noFill/>
                    </a:lnB>
                  </a:tcPr>
                </a:tc>
                <a:tc rowSpan="2">
                  <a:txBody>
                    <a:bodyPr/>
                    <a:lstStyle/>
                    <a:p>
                      <a:pPr algn="ctr" fontAlgn="ctr"/>
                      <a:r>
                        <a:rPr lang="bg-BG" sz="1000" b="0" i="0" u="none" strike="noStrike">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rowSpan="2">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rowSpan="2">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152882">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r>
              <a:tr h="152882">
                <a:tc>
                  <a:txBody>
                    <a:bodyPr/>
                    <a:lstStyle/>
                    <a:p>
                      <a:pPr algn="l" fontAlgn="b"/>
                      <a:r>
                        <a:rPr lang="bg-BG" sz="1000" b="1" i="0" u="none" strike="noStrike">
                          <a:solidFill>
                            <a:srgbClr val="000000"/>
                          </a:solidFill>
                          <a:latin typeface="Calibri"/>
                        </a:rPr>
                        <a:t> Активи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 `000 </a:t>
                      </a:r>
                    </a:p>
                  </a:txBody>
                  <a:tcPr marL="0" marR="0" marT="0" marB="0" anchor="ctr">
                    <a:lnL>
                      <a:noFill/>
                    </a:lnL>
                    <a:lnR>
                      <a:noFill/>
                    </a:lnR>
                    <a:lnT>
                      <a:noFill/>
                    </a:lnT>
                    <a:lnB>
                      <a:noFill/>
                    </a:lnB>
                  </a:tcPr>
                </a:tc>
              </a:tr>
              <a:tr h="252716">
                <a:tc>
                  <a:txBody>
                    <a:bodyPr/>
                    <a:lstStyle/>
                    <a:p>
                      <a:pPr algn="l" fontAlgn="b"/>
                      <a:r>
                        <a:rPr lang="ru-RU" sz="1000" b="1" i="0" u="none" strike="noStrike" dirty="0">
                          <a:solidFill>
                            <a:srgbClr val="000000"/>
                          </a:solidFill>
                          <a:latin typeface="Calibri"/>
                        </a:rPr>
                        <a:t> Имоти, машини, съоръжения и оборудване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354 408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4 703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359 111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352 755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4 691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357 445 </a:t>
                      </a:r>
                    </a:p>
                  </a:txBody>
                  <a:tcPr marL="0" marR="0" marT="0" marB="0" anchor="ctr">
                    <a:lnL>
                      <a:noFill/>
                    </a:lnL>
                    <a:lnR>
                      <a:noFill/>
                    </a:lnR>
                    <a:lnT>
                      <a:noFill/>
                    </a:lnT>
                    <a:lnB>
                      <a:noFill/>
                    </a:lnB>
                  </a:tcPr>
                </a:tc>
              </a:tr>
              <a:tr h="152882">
                <a:tc>
                  <a:txBody>
                    <a:bodyPr/>
                    <a:lstStyle/>
                    <a:p>
                      <a:pPr algn="l" fontAlgn="b"/>
                      <a:r>
                        <a:rPr lang="bg-BG" sz="1000" b="1" i="0" u="none" strike="noStrike">
                          <a:solidFill>
                            <a:srgbClr val="000000"/>
                          </a:solidFill>
                          <a:latin typeface="Calibri"/>
                        </a:rPr>
                        <a:t> Нематериални активи в т.ч.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42 </a:t>
                      </a:r>
                    </a:p>
                  </a:txBody>
                  <a:tcPr marL="0" marR="0" marT="0" marB="0" anchor="ctr">
                    <a:lnL>
                      <a:noFill/>
                    </a:lnL>
                    <a:lnR>
                      <a:noFill/>
                    </a:lnR>
                    <a:lnT>
                      <a:noFill/>
                    </a:lnT>
                    <a:lnB>
                      <a:noFill/>
                    </a:lnB>
                  </a:tcPr>
                </a:tc>
              </a:tr>
              <a:tr h="305763">
                <a:tc>
                  <a:txBody>
                    <a:bodyPr/>
                    <a:lstStyle/>
                    <a:p>
                      <a:pPr algn="l" fontAlgn="b"/>
                      <a:r>
                        <a:rPr lang="ru-RU" sz="1000" b="0" i="0" u="none" strike="noStrike">
                          <a:solidFill>
                            <a:srgbClr val="000000"/>
                          </a:solidFill>
                          <a:latin typeface="Calibri"/>
                        </a:rPr>
                        <a:t> Права върху интелектуална и индустриална собственост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30 </a:t>
                      </a:r>
                    </a:p>
                  </a:txBody>
                  <a:tcPr marL="0" marR="0" marT="0" marB="0" anchor="ctr">
                    <a:lnL>
                      <a:noFill/>
                    </a:lnL>
                    <a:lnR>
                      <a:noFill/>
                    </a:lnR>
                    <a:lnT>
                      <a:noFill/>
                    </a:lnT>
                    <a:lnB>
                      <a:noFill/>
                    </a:lnB>
                  </a:tcPr>
                </a:tc>
              </a:tr>
              <a:tr h="152882">
                <a:tc>
                  <a:txBody>
                    <a:bodyPr/>
                    <a:lstStyle/>
                    <a:p>
                      <a:pPr algn="l" fontAlgn="b"/>
                      <a:r>
                        <a:rPr lang="bg-BG" sz="1000" b="0" i="0" u="none" strike="noStrike">
                          <a:solidFill>
                            <a:srgbClr val="000000"/>
                          </a:solidFill>
                          <a:latin typeface="Calibri"/>
                        </a:rPr>
                        <a:t> Програмни продукти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a:t>
                      </a:r>
                    </a:p>
                  </a:txBody>
                  <a:tcPr marL="0" marR="0" marT="0" marB="0" anchor="ctr">
                    <a:lnL>
                      <a:noFill/>
                    </a:lnL>
                    <a:lnR>
                      <a:noFill/>
                    </a:lnR>
                    <a:lnT>
                      <a:noFill/>
                    </a:lnT>
                    <a:lnB>
                      <a:noFill/>
                    </a:lnB>
                  </a:tcPr>
                </a:tc>
              </a:tr>
              <a:tr h="152882">
                <a:tc>
                  <a:txBody>
                    <a:bodyPr/>
                    <a:lstStyle/>
                    <a:p>
                      <a:pPr algn="l" fontAlgn="b"/>
                      <a:r>
                        <a:rPr lang="bg-BG" sz="1000" b="1" i="0" u="none" strike="noStrike">
                          <a:solidFill>
                            <a:srgbClr val="000000"/>
                          </a:solidFill>
                          <a:latin typeface="Calibri"/>
                        </a:rPr>
                        <a:t> Инвестиционни имоти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13 529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13 529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13 494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13 494 </a:t>
                      </a:r>
                    </a:p>
                  </a:txBody>
                  <a:tcPr marL="0" marR="0" marT="0" marB="0" anchor="ctr">
                    <a:lnL>
                      <a:noFill/>
                    </a:lnL>
                    <a:lnR>
                      <a:noFill/>
                    </a:lnR>
                    <a:lnT>
                      <a:noFill/>
                    </a:lnT>
                    <a:lnB>
                      <a:noFill/>
                    </a:lnB>
                  </a:tcPr>
                </a:tc>
              </a:tr>
              <a:tr h="152882">
                <a:tc>
                  <a:txBody>
                    <a:bodyPr/>
                    <a:lstStyle/>
                    <a:p>
                      <a:pPr algn="l" fontAlgn="b"/>
                      <a:r>
                        <a:rPr lang="bg-BG" sz="1000" b="1" i="0" u="none" strike="noStrike">
                          <a:solidFill>
                            <a:srgbClr val="000000"/>
                          </a:solidFill>
                          <a:latin typeface="Calibri"/>
                        </a:rPr>
                        <a:t> Дългосрочни финансови активи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a:t>
                      </a:r>
                    </a:p>
                  </a:txBody>
                  <a:tcPr marL="0" marR="0" marT="0" marB="0" anchor="ctr">
                    <a:lnL>
                      <a:noFill/>
                    </a:lnL>
                    <a:lnR>
                      <a:noFill/>
                    </a:lnR>
                    <a:lnT>
                      <a:noFill/>
                    </a:lnT>
                    <a:lnB>
                      <a:noFill/>
                    </a:lnB>
                  </a:tcPr>
                </a:tc>
              </a:tr>
              <a:tr h="152882">
                <a:tc>
                  <a:txBody>
                    <a:bodyPr/>
                    <a:lstStyle/>
                    <a:p>
                      <a:pPr algn="l" fontAlgn="b"/>
                      <a:r>
                        <a:rPr lang="bg-BG" sz="1000" b="1" i="0" u="none" strike="noStrike">
                          <a:solidFill>
                            <a:srgbClr val="000000"/>
                          </a:solidFill>
                          <a:latin typeface="Calibri"/>
                        </a:rPr>
                        <a:t> Активи по отсрочени данъци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r>
              <a:tr h="152882">
                <a:tc>
                  <a:txBody>
                    <a:bodyPr/>
                    <a:lstStyle/>
                    <a:p>
                      <a:pPr algn="l" fontAlgn="b"/>
                      <a:r>
                        <a:rPr lang="bg-BG" sz="1000" b="1" i="1" u="none" strike="noStrike">
                          <a:solidFill>
                            <a:srgbClr val="000000"/>
                          </a:solidFill>
                          <a:latin typeface="Calibri"/>
                        </a:rPr>
                        <a:t> Сума ДА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368 003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4 705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372 708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366 320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4 693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371 013 </a:t>
                      </a:r>
                    </a:p>
                  </a:txBody>
                  <a:tcPr marL="0" marR="0" marT="0" marB="0" anchor="ctr">
                    <a:lnL>
                      <a:noFill/>
                    </a:lnL>
                    <a:lnR>
                      <a:noFill/>
                    </a:lnR>
                    <a:lnT>
                      <a:noFill/>
                    </a:lnT>
                    <a:lnB>
                      <a:noFill/>
                    </a:lnB>
                  </a:tcPr>
                </a:tc>
              </a:tr>
            </a:tbl>
          </a:graphicData>
        </a:graphic>
      </p:graphicFrame>
      <p:sp>
        <p:nvSpPr>
          <p:cNvPr id="6" name="TextBox 5"/>
          <p:cNvSpPr txBox="1"/>
          <p:nvPr/>
        </p:nvSpPr>
        <p:spPr>
          <a:xfrm>
            <a:off x="395537" y="4038600"/>
            <a:ext cx="8352928" cy="2246769"/>
          </a:xfrm>
          <a:prstGeom prst="rect">
            <a:avLst/>
          </a:prstGeom>
          <a:noFill/>
        </p:spPr>
        <p:txBody>
          <a:bodyPr wrap="square" rtlCol="0">
            <a:spAutoFit/>
          </a:bodyPr>
          <a:lstStyle/>
          <a:p>
            <a:pPr algn="just"/>
            <a:r>
              <a:rPr lang="bg-BG" sz="1400" dirty="0" smtClean="0"/>
              <a:t>През второ тримесечие на 2013г, стойността на Дълготрайните Материални Активи на НДК – Конгресен Център София ЕАД намалява с 1 6</a:t>
            </a:r>
            <a:r>
              <a:rPr lang="en-US" sz="1400" dirty="0" smtClean="0"/>
              <a:t>66</a:t>
            </a:r>
            <a:r>
              <a:rPr lang="bg-BG" sz="1400" dirty="0" smtClean="0"/>
              <a:t> хил лв., което се дължи основно на начислените амортизационни отчисления </a:t>
            </a:r>
            <a:r>
              <a:rPr lang="en-US" sz="1400" dirty="0" smtClean="0"/>
              <a:t>(</a:t>
            </a:r>
            <a:r>
              <a:rPr lang="bg-BG" sz="1400" dirty="0" smtClean="0"/>
              <a:t>-1 6</a:t>
            </a:r>
            <a:r>
              <a:rPr lang="en-US" sz="1400" dirty="0" smtClean="0"/>
              <a:t>89</a:t>
            </a:r>
            <a:r>
              <a:rPr lang="bg-BG" sz="1400" dirty="0" smtClean="0"/>
              <a:t>хил лв.</a:t>
            </a:r>
            <a:r>
              <a:rPr lang="en-US" sz="1400" dirty="0" smtClean="0"/>
              <a:t>)</a:t>
            </a:r>
            <a:r>
              <a:rPr lang="bg-BG" sz="1400" dirty="0" smtClean="0"/>
              <a:t> и извършени допълнителни инвестиции в компютърна техника и оборудване основно за новия Билетен център в София </a:t>
            </a:r>
            <a:r>
              <a:rPr lang="en-US" sz="1400" dirty="0" smtClean="0"/>
              <a:t>(</a:t>
            </a:r>
            <a:r>
              <a:rPr lang="bg-BG" sz="1400" dirty="0" smtClean="0"/>
              <a:t>+18 хил лв.</a:t>
            </a:r>
            <a:r>
              <a:rPr lang="en-US" sz="1400" dirty="0" smtClean="0"/>
              <a:t>)</a:t>
            </a:r>
            <a:r>
              <a:rPr lang="bg-BG" sz="1400" dirty="0" smtClean="0"/>
              <a:t> и за билетна каса във Варна </a:t>
            </a:r>
            <a:r>
              <a:rPr lang="en-US" sz="1400" dirty="0" smtClean="0"/>
              <a:t>(</a:t>
            </a:r>
            <a:r>
              <a:rPr lang="bg-BG" sz="1400" dirty="0" smtClean="0"/>
              <a:t>+6 хил лв.</a:t>
            </a:r>
            <a:r>
              <a:rPr lang="en-US" sz="1400" dirty="0" smtClean="0"/>
              <a:t>)</a:t>
            </a:r>
            <a:r>
              <a:rPr lang="bg-BG" sz="1400" dirty="0" smtClean="0"/>
              <a:t>. Дълготрайните Нематериални Активи нарастват поради инвестиция в софтуерни продукти и сървър за НДК София </a:t>
            </a:r>
            <a:r>
              <a:rPr lang="en-US" sz="1400" dirty="0" smtClean="0"/>
              <a:t>(</a:t>
            </a:r>
            <a:r>
              <a:rPr lang="bg-BG" sz="1400" dirty="0" smtClean="0"/>
              <a:t>+12 хил лв.</a:t>
            </a:r>
            <a:r>
              <a:rPr lang="en-US" sz="1400" dirty="0" smtClean="0"/>
              <a:t>)</a:t>
            </a:r>
            <a:r>
              <a:rPr lang="bg-BG" sz="1400" dirty="0" smtClean="0"/>
              <a:t> и начислени амортизации за </a:t>
            </a:r>
            <a:r>
              <a:rPr lang="en-US" sz="1400" dirty="0" smtClean="0"/>
              <a:t>(-7</a:t>
            </a:r>
            <a:r>
              <a:rPr lang="bg-BG" sz="1400" dirty="0" smtClean="0"/>
              <a:t> хил лв.</a:t>
            </a:r>
            <a:r>
              <a:rPr lang="en-US" sz="1400" dirty="0" smtClean="0"/>
              <a:t>).</a:t>
            </a:r>
            <a:r>
              <a:rPr lang="bg-BG" sz="1400" dirty="0" smtClean="0"/>
              <a:t> Разликата в Инвестиционните имоти е изцяло за сметка на амортизациите, докато в Дългосрочните Финансови Активи имаме разлика  в разходите за бъдещи периоди-над 12мес., които нарастват с хиляда лв. Обобощено сумата на дълготрайните актви намалява с 1 6</a:t>
            </a:r>
            <a:r>
              <a:rPr lang="en-US" sz="1400" dirty="0" smtClean="0"/>
              <a:t>95 </a:t>
            </a:r>
            <a:r>
              <a:rPr lang="bg-BG" sz="1400" dirty="0" smtClean="0"/>
              <a:t>хил лв., основно  поради начислени амортизации и отчасти компенсирани от извършени инвестиции за новия Билетен център в НДК София и билетната каса във ФК Варна. </a:t>
            </a:r>
            <a:endParaRPr lang="en-US" sz="1400" dirty="0"/>
          </a:p>
        </p:txBody>
      </p:sp>
      <p:sp>
        <p:nvSpPr>
          <p:cNvPr id="7" name="TextBox 6"/>
          <p:cNvSpPr txBox="1"/>
          <p:nvPr/>
        </p:nvSpPr>
        <p:spPr>
          <a:xfrm>
            <a:off x="611560" y="260648"/>
            <a:ext cx="7008440" cy="615553"/>
          </a:xfrm>
          <a:prstGeom prst="rect">
            <a:avLst/>
          </a:prstGeom>
          <a:noFill/>
        </p:spPr>
        <p:txBody>
          <a:bodyPr wrap="square" rtlCol="0">
            <a:spAutoFit/>
          </a:bodyPr>
          <a:lstStyle/>
          <a:p>
            <a:pPr algn="ctr"/>
            <a:r>
              <a:rPr lang="bg-BG" sz="1600" dirty="0" smtClean="0">
                <a:effectLst>
                  <a:outerShdw blurRad="38100" dist="38100" dir="2700000" algn="tl">
                    <a:srgbClr val="000000">
                      <a:alpha val="43137"/>
                    </a:srgbClr>
                  </a:outerShdw>
                </a:effectLst>
              </a:rPr>
              <a:t>Анализ на изменението на балансовите статии в Актива на Баланса на НДК – Конгресен Център София ЕАД през второ тримесечие на 2013г</a:t>
            </a:r>
            <a:r>
              <a:rPr lang="bg-BG" dirty="0" smtClean="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p:txBody>
      </p:sp>
      <p:sp>
        <p:nvSpPr>
          <p:cNvPr id="8"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20</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304800"/>
            <a:ext cx="687663" cy="6096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62000" y="708830"/>
          <a:ext cx="7632847" cy="3329770"/>
        </p:xfrm>
        <a:graphic>
          <a:graphicData uri="http://schemas.openxmlformats.org/drawingml/2006/table">
            <a:tbl>
              <a:tblPr/>
              <a:tblGrid>
                <a:gridCol w="3048000"/>
                <a:gridCol w="635163"/>
                <a:gridCol w="812637"/>
                <a:gridCol w="803067"/>
                <a:gridCol w="718822"/>
                <a:gridCol w="780185"/>
                <a:gridCol w="834973"/>
              </a:tblGrid>
              <a:tr h="361464">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 "Национален Дворец на Културата - Конгресен Център София" ЕАД </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r>
              <a:tr h="194557">
                <a:tc>
                  <a:txBody>
                    <a:bodyPr/>
                    <a:lstStyle/>
                    <a:p>
                      <a:pPr algn="l" fontAlgn="b"/>
                      <a:r>
                        <a:rPr lang="ru-RU" sz="1000" b="1" i="0" u="none" strike="noStrike" dirty="0">
                          <a:solidFill>
                            <a:srgbClr val="000000"/>
                          </a:solidFill>
                          <a:latin typeface="Calibri"/>
                        </a:rPr>
                        <a:t> НДК - Конгресен център София ЕАД </a:t>
                      </a:r>
                    </a:p>
                  </a:txBody>
                  <a:tcPr marL="0" marR="0" marT="0" marB="0" anchor="b">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r>
              <a:tr h="596820">
                <a:tc>
                  <a:txBody>
                    <a:bodyPr/>
                    <a:lstStyle/>
                    <a:p>
                      <a:pPr algn="l" fontAlgn="b"/>
                      <a:r>
                        <a:rPr lang="bg-BG" sz="1000" b="1" i="0" u="none" strike="noStrike" dirty="0">
                          <a:solidFill>
                            <a:srgbClr val="000000"/>
                          </a:solidFill>
                          <a:latin typeface="Calibri"/>
                        </a:rPr>
                        <a:t> БАЛАНС </a:t>
                      </a:r>
                    </a:p>
                  </a:txBody>
                  <a:tcPr marL="0" marR="0" marT="0" marB="0" anchor="b">
                    <a:lnL>
                      <a:noFill/>
                    </a:lnL>
                    <a:lnR>
                      <a:noFill/>
                    </a:lnR>
                    <a:lnT>
                      <a:noFill/>
                    </a:lnT>
                    <a:lnB>
                      <a:noFill/>
                    </a:lnB>
                  </a:tcPr>
                </a:tc>
                <a:tc>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149205">
                <a:tc>
                  <a:txBody>
                    <a:bodyPr/>
                    <a:lstStyle/>
                    <a:p>
                      <a:pPr algn="l" fontAlgn="b"/>
                      <a:r>
                        <a:rPr lang="bg-BG" sz="1000" b="1" i="0" u="none" strike="noStrike" dirty="0">
                          <a:solidFill>
                            <a:srgbClr val="000000"/>
                          </a:solidFill>
                          <a:latin typeface="Calibri"/>
                        </a:rPr>
                        <a:t> Активи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 `000 </a:t>
                      </a:r>
                    </a:p>
                  </a:txBody>
                  <a:tcPr marL="0" marR="0" marT="0" marB="0" anchor="ctr">
                    <a:lnL>
                      <a:noFill/>
                    </a:lnL>
                    <a:lnR>
                      <a:noFill/>
                    </a:lnR>
                    <a:lnT>
                      <a:noFill/>
                    </a:lnT>
                    <a:lnB>
                      <a:noFill/>
                    </a:lnB>
                  </a:tcPr>
                </a:tc>
              </a:tr>
              <a:tr h="149205">
                <a:tc>
                  <a:txBody>
                    <a:bodyPr/>
                    <a:lstStyle/>
                    <a:p>
                      <a:pPr algn="l" fontAlgn="b"/>
                      <a:r>
                        <a:rPr lang="bg-BG" sz="1000" b="1" i="0" u="none" strike="noStrike">
                          <a:solidFill>
                            <a:srgbClr val="000000"/>
                          </a:solidFill>
                          <a:latin typeface="Calibri"/>
                        </a:rPr>
                        <a:t> Краткотрайни активи </a:t>
                      </a: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r>
              <a:tr h="149205">
                <a:tc>
                  <a:txBody>
                    <a:bodyPr/>
                    <a:lstStyle/>
                    <a:p>
                      <a:pPr algn="l" fontAlgn="b"/>
                      <a:r>
                        <a:rPr lang="bg-BG" sz="1000" b="1" i="0" u="none" strike="noStrike">
                          <a:solidFill>
                            <a:srgbClr val="000000"/>
                          </a:solidFill>
                          <a:latin typeface="Calibri"/>
                        </a:rPr>
                        <a:t> Материални запаси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409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433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483 </a:t>
                      </a:r>
                    </a:p>
                  </a:txBody>
                  <a:tcPr marL="0" marR="0" marT="0" marB="0" anchor="ctr">
                    <a:lnL>
                      <a:noFill/>
                    </a:lnL>
                    <a:lnR>
                      <a:noFill/>
                    </a:lnR>
                    <a:lnT>
                      <a:noFill/>
                    </a:lnT>
                    <a:lnB>
                      <a:noFill/>
                    </a:lnB>
                  </a:tcPr>
                </a:tc>
              </a:tr>
              <a:tr h="149205">
                <a:tc>
                  <a:txBody>
                    <a:bodyPr/>
                    <a:lstStyle/>
                    <a:p>
                      <a:pPr algn="l" fontAlgn="b"/>
                      <a:r>
                        <a:rPr lang="bg-BG" sz="1000" b="1" i="0" u="none" strike="noStrike">
                          <a:solidFill>
                            <a:srgbClr val="000000"/>
                          </a:solidFill>
                          <a:latin typeface="Calibri"/>
                        </a:rPr>
                        <a:t> Краткосрочни финансови активи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2 365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2 367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1 331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1 333 </a:t>
                      </a:r>
                    </a:p>
                  </a:txBody>
                  <a:tcPr marL="0" marR="0" marT="0" marB="0" anchor="ctr">
                    <a:lnL>
                      <a:noFill/>
                    </a:lnL>
                    <a:lnR>
                      <a:noFill/>
                    </a:lnR>
                    <a:lnT>
                      <a:noFill/>
                    </a:lnT>
                    <a:lnB>
                      <a:noFill/>
                    </a:lnB>
                  </a:tcPr>
                </a:tc>
              </a:tr>
              <a:tr h="149205">
                <a:tc>
                  <a:txBody>
                    <a:bodyPr/>
                    <a:lstStyle/>
                    <a:p>
                      <a:pPr algn="l" fontAlgn="b"/>
                      <a:r>
                        <a:rPr lang="bg-BG" sz="1000" b="1" i="0" u="none" strike="noStrike">
                          <a:solidFill>
                            <a:srgbClr val="000000"/>
                          </a:solidFill>
                          <a:latin typeface="Calibri"/>
                        </a:rPr>
                        <a:t> Търговски вземания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2 546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92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2 638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2 729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107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2 836 </a:t>
                      </a:r>
                    </a:p>
                  </a:txBody>
                  <a:tcPr marL="0" marR="0" marT="0" marB="0" anchor="ctr">
                    <a:lnL>
                      <a:noFill/>
                    </a:lnL>
                    <a:lnR>
                      <a:noFill/>
                    </a:lnR>
                    <a:lnT>
                      <a:noFill/>
                    </a:lnT>
                    <a:lnB>
                      <a:noFill/>
                    </a:lnB>
                  </a:tcPr>
                </a:tc>
              </a:tr>
              <a:tr h="149205">
                <a:tc>
                  <a:txBody>
                    <a:bodyPr/>
                    <a:lstStyle/>
                    <a:p>
                      <a:pPr algn="l" fontAlgn="b"/>
                      <a:r>
                        <a:rPr lang="bg-BG" sz="1000" b="1" i="0" u="none" strike="noStrike">
                          <a:solidFill>
                            <a:srgbClr val="000000"/>
                          </a:solidFill>
                          <a:latin typeface="Calibri"/>
                        </a:rPr>
                        <a:t> Други вземания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229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(-136</a:t>
                      </a:r>
                      <a:r>
                        <a:rPr lang="en-US" sz="1000" b="1" i="0" u="none" strike="noStrike" dirty="0" smtClean="0">
                          <a:solidFill>
                            <a:srgbClr val="000000"/>
                          </a:solidFill>
                          <a:latin typeface="Calibri"/>
                        </a:rPr>
                        <a:t>)*</a:t>
                      </a: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93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269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(-164</a:t>
                      </a:r>
                      <a:r>
                        <a:rPr lang="en-US" sz="1000" b="1" i="0" u="none" strike="noStrike" dirty="0" smtClean="0">
                          <a:solidFill>
                            <a:srgbClr val="000000"/>
                          </a:solidFill>
                          <a:latin typeface="Calibri"/>
                        </a:rPr>
                        <a:t>)*</a:t>
                      </a: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106 </a:t>
                      </a:r>
                    </a:p>
                  </a:txBody>
                  <a:tcPr marL="0" marR="0" marT="0" marB="0" anchor="ctr">
                    <a:lnL>
                      <a:noFill/>
                    </a:lnL>
                    <a:lnR>
                      <a:noFill/>
                    </a:lnR>
                    <a:lnT>
                      <a:noFill/>
                    </a:lnT>
                    <a:lnB>
                      <a:noFill/>
                    </a:lnB>
                  </a:tcPr>
                </a:tc>
              </a:tr>
              <a:tr h="149205">
                <a:tc>
                  <a:txBody>
                    <a:bodyPr/>
                    <a:lstStyle/>
                    <a:p>
                      <a:pPr algn="l" fontAlgn="b"/>
                      <a:r>
                        <a:rPr lang="bg-BG" sz="1000" b="1" i="0" u="none" strike="noStrike">
                          <a:solidFill>
                            <a:srgbClr val="000000"/>
                          </a:solidFill>
                          <a:latin typeface="Calibri"/>
                        </a:rPr>
                        <a:t> Пари и парични еквиваленти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2 598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2 620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3 133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3 194 </a:t>
                      </a:r>
                    </a:p>
                  </a:txBody>
                  <a:tcPr marL="0" marR="0" marT="0" marB="0" anchor="ctr">
                    <a:lnL>
                      <a:noFill/>
                    </a:lnL>
                    <a:lnR>
                      <a:noFill/>
                    </a:lnR>
                    <a:lnT>
                      <a:noFill/>
                    </a:lnT>
                    <a:lnB>
                      <a:noFill/>
                    </a:lnB>
                  </a:tcPr>
                </a:tc>
              </a:tr>
              <a:tr h="167457">
                <a:tc>
                  <a:txBody>
                    <a:bodyPr/>
                    <a:lstStyle/>
                    <a:p>
                      <a:pPr algn="l" fontAlgn="b"/>
                      <a:r>
                        <a:rPr lang="ru-RU" sz="1000" b="0" i="0" u="none" strike="noStrike" dirty="0">
                          <a:solidFill>
                            <a:srgbClr val="000000"/>
                          </a:solidFill>
                          <a:latin typeface="Calibri"/>
                        </a:rPr>
                        <a:t> Парични средства по разплащателни сметки в лева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1 080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1 097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1 581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1 629 </a:t>
                      </a:r>
                    </a:p>
                  </a:txBody>
                  <a:tcPr marL="0" marR="0" marT="0" marB="0" anchor="ctr">
                    <a:lnL>
                      <a:noFill/>
                    </a:lnL>
                    <a:lnR>
                      <a:noFill/>
                    </a:lnR>
                    <a:lnT>
                      <a:noFill/>
                    </a:lnT>
                    <a:lnB>
                      <a:noFill/>
                    </a:lnB>
                  </a:tcPr>
                </a:tc>
              </a:tr>
              <a:tr h="149205">
                <a:tc>
                  <a:txBody>
                    <a:bodyPr/>
                    <a:lstStyle/>
                    <a:p>
                      <a:pPr algn="l" fontAlgn="b"/>
                      <a:r>
                        <a:rPr lang="ru-RU" sz="1000" b="0" i="0" u="none" strike="noStrike">
                          <a:solidFill>
                            <a:srgbClr val="000000"/>
                          </a:solidFill>
                          <a:latin typeface="Calibri"/>
                        </a:rPr>
                        <a:t> Парични следства по разплащателни сметки във валута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1 436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1 439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1 519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1 522 </a:t>
                      </a:r>
                    </a:p>
                  </a:txBody>
                  <a:tcPr marL="0" marR="0" marT="0" marB="0" anchor="ctr">
                    <a:lnL>
                      <a:noFill/>
                    </a:lnL>
                    <a:lnR>
                      <a:noFill/>
                    </a:lnR>
                    <a:lnT>
                      <a:noFill/>
                    </a:lnT>
                    <a:lnB>
                      <a:noFill/>
                    </a:lnB>
                  </a:tcPr>
                </a:tc>
              </a:tr>
              <a:tr h="149205">
                <a:tc>
                  <a:txBody>
                    <a:bodyPr/>
                    <a:lstStyle/>
                    <a:p>
                      <a:pPr algn="l" fontAlgn="b"/>
                      <a:r>
                        <a:rPr lang="ru-RU" sz="1000" b="0" i="0" u="none" strike="noStrike">
                          <a:solidFill>
                            <a:srgbClr val="000000"/>
                          </a:solidFill>
                          <a:latin typeface="Calibri"/>
                        </a:rPr>
                        <a:t> Парични средства в брой в лева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82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42 </a:t>
                      </a:r>
                    </a:p>
                  </a:txBody>
                  <a:tcPr marL="0" marR="0" marT="0" marB="0" anchor="ctr">
                    <a:lnL>
                      <a:noFill/>
                    </a:lnL>
                    <a:lnR>
                      <a:noFill/>
                    </a:lnR>
                    <a:lnT>
                      <a:noFill/>
                    </a:lnT>
                    <a:lnB>
                      <a:noFill/>
                    </a:lnB>
                  </a:tcPr>
                </a:tc>
              </a:tr>
              <a:tr h="149205">
                <a:tc>
                  <a:txBody>
                    <a:bodyPr/>
                    <a:lstStyle/>
                    <a:p>
                      <a:pPr algn="l" fontAlgn="b"/>
                      <a:r>
                        <a:rPr lang="ru-RU" sz="1000" b="0" i="0" u="none" strike="noStrike">
                          <a:solidFill>
                            <a:srgbClr val="000000"/>
                          </a:solidFill>
                          <a:latin typeface="Calibri"/>
                        </a:rPr>
                        <a:t> Парични средства в брой във валута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r>
              <a:tr h="149205">
                <a:tc>
                  <a:txBody>
                    <a:bodyPr/>
                    <a:lstStyle/>
                    <a:p>
                      <a:pPr algn="l" fontAlgn="b"/>
                      <a:r>
                        <a:rPr lang="bg-BG" sz="1000" b="1" i="1" u="none" strike="noStrike">
                          <a:solidFill>
                            <a:srgbClr val="000000"/>
                          </a:solidFill>
                          <a:latin typeface="Calibri"/>
                        </a:rPr>
                        <a:t> Сума КА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7 762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8 151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7 530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422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7 952 </a:t>
                      </a:r>
                    </a:p>
                  </a:txBody>
                  <a:tcPr marL="0" marR="0" marT="0" marB="0" anchor="ctr">
                    <a:lnL>
                      <a:noFill/>
                    </a:lnL>
                    <a:lnR>
                      <a:noFill/>
                    </a:lnR>
                    <a:lnT>
                      <a:noFill/>
                    </a:lnT>
                    <a:lnB>
                      <a:noFill/>
                    </a:lnB>
                  </a:tcPr>
                </a:tc>
              </a:tr>
              <a:tr h="149205">
                <a:tc>
                  <a:txBody>
                    <a:bodyPr/>
                    <a:lstStyle/>
                    <a:p>
                      <a:pPr algn="l" fontAlgn="b"/>
                      <a:r>
                        <a:rPr lang="bg-BG" sz="1000" b="1" i="0" u="none" strike="noStrike">
                          <a:solidFill>
                            <a:srgbClr val="000000"/>
                          </a:solidFill>
                          <a:latin typeface="Calibri"/>
                        </a:rPr>
                        <a:t> Общо активи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375 764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5 094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380 859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373 850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5 115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378 965 </a:t>
                      </a:r>
                    </a:p>
                  </a:txBody>
                  <a:tcPr marL="0" marR="0" marT="0" marB="0" anchor="ctr">
                    <a:lnL>
                      <a:noFill/>
                    </a:lnL>
                    <a:lnR>
                      <a:noFill/>
                    </a:lnR>
                    <a:lnT>
                      <a:noFill/>
                    </a:lnT>
                    <a:lnB>
                      <a:noFill/>
                    </a:lnB>
                  </a:tcPr>
                </a:tc>
              </a:tr>
              <a:tr h="167892">
                <a:tc>
                  <a:txBody>
                    <a:bodyPr/>
                    <a:lstStyle/>
                    <a:p>
                      <a:pPr algn="l" fontAlgn="b"/>
                      <a:r>
                        <a:rPr lang="bg-BG" sz="1000" b="1" i="0" u="none" strike="noStrike" dirty="0" smtClean="0">
                          <a:solidFill>
                            <a:srgbClr val="000000"/>
                          </a:solidFill>
                          <a:latin typeface="Calibri"/>
                        </a:rPr>
                        <a:t>    * предоставен заем от НДК-София на ФК</a:t>
                      </a:r>
                      <a:r>
                        <a:rPr lang="bg-BG" sz="1000" b="1" i="0" u="none" strike="noStrike" baseline="0" dirty="0" smtClean="0">
                          <a:solidFill>
                            <a:srgbClr val="000000"/>
                          </a:solidFill>
                          <a:latin typeface="Calibri"/>
                        </a:rPr>
                        <a:t> Варна</a:t>
                      </a:r>
                      <a:endParaRPr lang="bg-BG" sz="1000" b="1"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r>
            </a:tbl>
          </a:graphicData>
        </a:graphic>
      </p:graphicFrame>
      <p:sp>
        <p:nvSpPr>
          <p:cNvPr id="5" name="TextBox 4"/>
          <p:cNvSpPr txBox="1"/>
          <p:nvPr/>
        </p:nvSpPr>
        <p:spPr>
          <a:xfrm>
            <a:off x="683568" y="4114800"/>
            <a:ext cx="7920880" cy="2246769"/>
          </a:xfrm>
          <a:prstGeom prst="rect">
            <a:avLst/>
          </a:prstGeom>
          <a:noFill/>
        </p:spPr>
        <p:txBody>
          <a:bodyPr wrap="square" rtlCol="0">
            <a:spAutoFit/>
          </a:bodyPr>
          <a:lstStyle/>
          <a:p>
            <a:pPr algn="just"/>
            <a:r>
              <a:rPr lang="bg-BG" sz="1400" dirty="0" smtClean="0"/>
              <a:t>Краткотрайните Активи през настоящото тримесечие бележат понижение от 19</a:t>
            </a:r>
            <a:r>
              <a:rPr lang="en-US" sz="1400" dirty="0" smtClean="0"/>
              <a:t>9</a:t>
            </a:r>
            <a:r>
              <a:rPr lang="bg-BG" sz="1400" dirty="0" smtClean="0"/>
              <a:t> хил лв. спрямо края на първо тримесечие на 2013г. Изменението се дължи от една страна на ръст  в Материалните запаси </a:t>
            </a:r>
            <a:r>
              <a:rPr lang="en-US" sz="1400" dirty="0" smtClean="0"/>
              <a:t>(</a:t>
            </a:r>
            <a:r>
              <a:rPr lang="bg-BG" sz="1400" dirty="0" smtClean="0"/>
              <a:t>+51хил лв. , от които 11 хил лв. за столове в основна зала в София и останалите за материали за отдел “Поддръжка и управление на собственоста”</a:t>
            </a:r>
            <a:r>
              <a:rPr lang="en-US" sz="1400" dirty="0" smtClean="0"/>
              <a:t>)</a:t>
            </a:r>
            <a:r>
              <a:rPr lang="bg-BG" sz="1400" dirty="0" smtClean="0"/>
              <a:t>, ръст в търговските вземания </a:t>
            </a:r>
            <a:r>
              <a:rPr lang="en-US" sz="1400" dirty="0" smtClean="0"/>
              <a:t>(</a:t>
            </a:r>
            <a:r>
              <a:rPr lang="bg-BG" sz="1400" dirty="0" smtClean="0"/>
              <a:t>+</a:t>
            </a:r>
            <a:r>
              <a:rPr lang="en-US" sz="1400" dirty="0" smtClean="0"/>
              <a:t>198</a:t>
            </a:r>
            <a:r>
              <a:rPr lang="bg-BG" sz="1400" dirty="0" smtClean="0"/>
              <a:t> хил лв., от които 152 хил лв. неразпределени разходи за консумативи по наемни договори за м. Юни и останалите са увеличени вземания от клиенти</a:t>
            </a:r>
            <a:r>
              <a:rPr lang="en-US" sz="1400" dirty="0" smtClean="0"/>
              <a:t>)</a:t>
            </a:r>
            <a:r>
              <a:rPr lang="bg-BG" sz="1400" dirty="0" smtClean="0"/>
              <a:t> и ръст в “други вземания” с 13 хил лв., от които 3 хил лв. са предоставени аванси на персонал и 10 хил лв. са надвнесени данъци към общини. От друга страна имаме намаляване на Краткосрочните финансови активи с -1 034хил лв., които са падежирал депозит с лихва отнесени за погасяване на задължения към бюджета за местни данъци и такси -503 хил лв. и останалите прехвърлени в разплащателна сметка  в “парични средства”.</a:t>
            </a:r>
            <a:endParaRPr lang="en-US" sz="1400" dirty="0"/>
          </a:p>
        </p:txBody>
      </p:sp>
      <p:sp>
        <p:nvSpPr>
          <p:cNvPr id="6" name="TextBox 5"/>
          <p:cNvSpPr txBox="1"/>
          <p:nvPr/>
        </p:nvSpPr>
        <p:spPr>
          <a:xfrm>
            <a:off x="611560" y="0"/>
            <a:ext cx="6703640" cy="615553"/>
          </a:xfrm>
          <a:prstGeom prst="rect">
            <a:avLst/>
          </a:prstGeom>
          <a:noFill/>
        </p:spPr>
        <p:txBody>
          <a:bodyPr wrap="square" rtlCol="0">
            <a:spAutoFit/>
          </a:bodyPr>
          <a:lstStyle/>
          <a:p>
            <a:pPr algn="ctr"/>
            <a:r>
              <a:rPr lang="bg-BG" sz="1600" dirty="0" smtClean="0">
                <a:effectLst>
                  <a:outerShdw blurRad="38100" dist="38100" dir="2700000" algn="tl">
                    <a:srgbClr val="000000">
                      <a:alpha val="43137"/>
                    </a:srgbClr>
                  </a:outerShdw>
                </a:effectLst>
              </a:rPr>
              <a:t>Анализ на изменението на балансовите статии в Актива на Баланса на НДК – Конгресен Център София ЕАД през второ тримесечие на 2013г</a:t>
            </a:r>
            <a:r>
              <a:rPr lang="bg-BG" dirty="0" smtClean="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p:txBody>
      </p:sp>
      <p:sp>
        <p:nvSpPr>
          <p:cNvPr id="7"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21</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0"/>
            <a:ext cx="687663" cy="762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4191001"/>
            <a:ext cx="7776865" cy="2031325"/>
          </a:xfrm>
          <a:prstGeom prst="rect">
            <a:avLst/>
          </a:prstGeom>
          <a:noFill/>
        </p:spPr>
        <p:txBody>
          <a:bodyPr wrap="square" rtlCol="0">
            <a:spAutoFit/>
          </a:bodyPr>
          <a:lstStyle/>
          <a:p>
            <a:pPr algn="just"/>
            <a:r>
              <a:rPr lang="bg-BG" sz="1400" dirty="0" smtClean="0"/>
              <a:t>През второ тримесечие изменението на Собствения капитал се дъжи на реализирания текущ финансов резултат за периода </a:t>
            </a:r>
            <a:r>
              <a:rPr lang="en-US" sz="1400" dirty="0" smtClean="0"/>
              <a:t>(</a:t>
            </a:r>
            <a:r>
              <a:rPr lang="bg-BG" sz="1400" dirty="0" smtClean="0"/>
              <a:t>-1 028хил лв.</a:t>
            </a:r>
            <a:r>
              <a:rPr lang="en-US" sz="1400" dirty="0" smtClean="0"/>
              <a:t>)</a:t>
            </a:r>
            <a:r>
              <a:rPr lang="bg-BG" sz="1400" dirty="0" smtClean="0"/>
              <a:t>. Отново както и през първо тримесечие, реализираната нетна загуба от дейността е в резултат основно на начислени амортизационни начисления </a:t>
            </a:r>
            <a:r>
              <a:rPr lang="en-US" sz="1400" dirty="0" smtClean="0"/>
              <a:t>(</a:t>
            </a:r>
            <a:r>
              <a:rPr lang="bg-BG" sz="1400" dirty="0" smtClean="0"/>
              <a:t>1 731хил лв.</a:t>
            </a:r>
            <a:r>
              <a:rPr lang="en-US" sz="1400" dirty="0" smtClean="0"/>
              <a:t>)</a:t>
            </a:r>
            <a:r>
              <a:rPr lang="bg-BG" sz="1400" dirty="0" smtClean="0"/>
              <a:t>. Положителен момент се набюдава във ФК Варна, където успяват да излязат на положителен нетен финансов резултат за периода като реализираната през воторот тиремсечие печалба компенсира напълно загубата от първото тримесечие. Финансовия резултат от предходни години на НДК София е увеличен с 3 хил лв. в резултат на начислени авторски възнаграждения от миналогодишния “Салон на изкуствата”. Няма промяна в останалите пера на Основния и допълнителен капитал.</a:t>
            </a:r>
            <a:endParaRPr lang="en-US" sz="1400" dirty="0"/>
          </a:p>
        </p:txBody>
      </p:sp>
      <p:sp>
        <p:nvSpPr>
          <p:cNvPr id="6"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22</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
        <p:nvSpPr>
          <p:cNvPr id="7" name="TextBox 6"/>
          <p:cNvSpPr txBox="1"/>
          <p:nvPr/>
        </p:nvSpPr>
        <p:spPr>
          <a:xfrm>
            <a:off x="611560" y="260648"/>
            <a:ext cx="6932240" cy="615553"/>
          </a:xfrm>
          <a:prstGeom prst="rect">
            <a:avLst/>
          </a:prstGeom>
          <a:noFill/>
        </p:spPr>
        <p:txBody>
          <a:bodyPr wrap="square" rtlCol="0">
            <a:spAutoFit/>
          </a:bodyPr>
          <a:lstStyle/>
          <a:p>
            <a:pPr algn="ctr"/>
            <a:r>
              <a:rPr lang="bg-BG" sz="1600" dirty="0" smtClean="0">
                <a:effectLst>
                  <a:outerShdw blurRad="38100" dist="38100" dir="2700000" algn="tl">
                    <a:srgbClr val="000000">
                      <a:alpha val="43137"/>
                    </a:srgbClr>
                  </a:outerShdw>
                </a:effectLst>
              </a:rPr>
              <a:t>Анализ на изменението на балансовите статии в Пасива на Баланса на НДК – Конгресен Център София ЕАД през второ тримесечие на 2013г</a:t>
            </a:r>
            <a:r>
              <a:rPr lang="bg-BG" dirty="0" smtClean="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304800"/>
            <a:ext cx="687663" cy="533400"/>
          </a:xfrm>
          <a:prstGeom prst="rect">
            <a:avLst/>
          </a:prstGeom>
        </p:spPr>
      </p:pic>
      <p:graphicFrame>
        <p:nvGraphicFramePr>
          <p:cNvPr id="9" name="Table 8"/>
          <p:cNvGraphicFramePr>
            <a:graphicFrameLocks noGrp="1"/>
          </p:cNvGraphicFramePr>
          <p:nvPr/>
        </p:nvGraphicFramePr>
        <p:xfrm>
          <a:off x="762001" y="990601"/>
          <a:ext cx="7696199" cy="3038797"/>
        </p:xfrm>
        <a:graphic>
          <a:graphicData uri="http://schemas.openxmlformats.org/drawingml/2006/table">
            <a:tbl>
              <a:tblPr/>
              <a:tblGrid>
                <a:gridCol w="2683080"/>
                <a:gridCol w="817703"/>
                <a:gridCol w="792439"/>
                <a:gridCol w="792439"/>
                <a:gridCol w="822532"/>
                <a:gridCol w="892750"/>
                <a:gridCol w="895256"/>
              </a:tblGrid>
              <a:tr h="309859">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3">
                  <a:txBody>
                    <a:bodyPr/>
                    <a:lstStyle/>
                    <a:p>
                      <a:pPr algn="ctr" fontAlgn="ctr"/>
                      <a:r>
                        <a:rPr lang="ru-RU" sz="1000" b="1" i="0" u="none" strike="noStrike" dirty="0">
                          <a:solidFill>
                            <a:srgbClr val="000000"/>
                          </a:solidFill>
                          <a:latin typeface="Calibri"/>
                        </a:rPr>
                        <a:t> "Национален Дворец на Културата - Конгресен Център София" ЕАД </a:t>
                      </a: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r>
              <a:tr h="223540">
                <a:tc>
                  <a:txBody>
                    <a:bodyPr/>
                    <a:lstStyle/>
                    <a:p>
                      <a:pPr algn="l" fontAlgn="b"/>
                      <a:r>
                        <a:rPr lang="ru-RU" sz="1000" b="1" i="0" u="none" strike="noStrike" dirty="0">
                          <a:solidFill>
                            <a:srgbClr val="000000"/>
                          </a:solidFill>
                          <a:latin typeface="Calibri"/>
                        </a:rPr>
                        <a:t> НДК - Конгресен център София ЕАД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r>
              <a:tr h="685800">
                <a:tc>
                  <a:txBody>
                    <a:bodyPr/>
                    <a:lstStyle/>
                    <a:p>
                      <a:pPr algn="l" fontAlgn="b"/>
                      <a:r>
                        <a:rPr lang="bg-BG" sz="1000" b="1" i="0" u="none" strike="noStrike" dirty="0">
                          <a:solidFill>
                            <a:srgbClr val="000000"/>
                          </a:solidFill>
                          <a:latin typeface="Calibri"/>
                        </a:rPr>
                        <a:t> БАЛАНС </a:t>
                      </a:r>
                    </a:p>
                  </a:txBody>
                  <a:tcPr marL="0" marR="0" marT="0" marB="0" anchor="b">
                    <a:lnL>
                      <a:noFill/>
                    </a:lnL>
                    <a:lnR>
                      <a:noFill/>
                    </a:lnR>
                    <a:lnT>
                      <a:noFill/>
                    </a:lnT>
                    <a:lnB>
                      <a:noFill/>
                    </a:lnB>
                  </a:tcPr>
                </a:tc>
                <a:tc>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187603">
                <a:tc>
                  <a:txBody>
                    <a:bodyPr/>
                    <a:lstStyle/>
                    <a:p>
                      <a:pPr algn="l" fontAlgn="b"/>
                      <a:r>
                        <a:rPr lang="bg-BG" sz="1000" b="1" i="0" u="none" strike="noStrike">
                          <a:solidFill>
                            <a:srgbClr val="000000"/>
                          </a:solidFill>
                          <a:latin typeface="Calibri"/>
                        </a:rPr>
                        <a:t> Собствен капитал </a:t>
                      </a:r>
                    </a:p>
                  </a:txBody>
                  <a:tcPr marL="0" marR="0" marT="0" marB="0" anchor="b">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r>
              <a:tr h="340845">
                <a:tc>
                  <a:txBody>
                    <a:bodyPr/>
                    <a:lstStyle/>
                    <a:p>
                      <a:pPr algn="l" fontAlgn="b"/>
                      <a:r>
                        <a:rPr lang="ru-RU" sz="1000" b="1" i="0" u="none" strike="noStrike">
                          <a:solidFill>
                            <a:srgbClr val="000000"/>
                          </a:solidFill>
                          <a:latin typeface="Calibri"/>
                        </a:rPr>
                        <a:t> Собствен капитал принадлежащ на акционерите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373 576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3 495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377 071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372 501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3 545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376 047 </a:t>
                      </a:r>
                    </a:p>
                  </a:txBody>
                  <a:tcPr marL="0" marR="0" marT="0" marB="0" anchor="ctr">
                    <a:lnL>
                      <a:noFill/>
                    </a:lnL>
                    <a:lnR>
                      <a:noFill/>
                    </a:lnR>
                    <a:lnT>
                      <a:noFill/>
                    </a:lnT>
                    <a:lnB>
                      <a:noFill/>
                    </a:lnB>
                  </a:tcPr>
                </a:tc>
              </a:tr>
              <a:tr h="187603">
                <a:tc>
                  <a:txBody>
                    <a:bodyPr/>
                    <a:lstStyle/>
                    <a:p>
                      <a:pPr algn="l" fontAlgn="b"/>
                      <a:r>
                        <a:rPr lang="bg-BG" sz="1000" b="0" i="0" u="none" strike="noStrike">
                          <a:solidFill>
                            <a:srgbClr val="000000"/>
                          </a:solidFill>
                          <a:latin typeface="Calibri"/>
                        </a:rPr>
                        <a:t> Акционерен капитал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371 653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4 502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376 155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371 653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4 502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376 155 </a:t>
                      </a:r>
                    </a:p>
                  </a:txBody>
                  <a:tcPr marL="0" marR="0" marT="0" marB="0" anchor="ctr">
                    <a:lnL>
                      <a:noFill/>
                    </a:lnL>
                    <a:lnR>
                      <a:noFill/>
                    </a:lnR>
                    <a:lnT>
                      <a:noFill/>
                    </a:lnT>
                    <a:lnB>
                      <a:noFill/>
                    </a:lnB>
                  </a:tcPr>
                </a:tc>
              </a:tr>
              <a:tr h="187603">
                <a:tc>
                  <a:txBody>
                    <a:bodyPr/>
                    <a:lstStyle/>
                    <a:p>
                      <a:pPr algn="l" fontAlgn="b"/>
                      <a:r>
                        <a:rPr lang="bg-BG" sz="1000" b="0" i="0" u="none" strike="noStrike">
                          <a:solidFill>
                            <a:srgbClr val="000000"/>
                          </a:solidFill>
                          <a:latin typeface="Calibri"/>
                        </a:rPr>
                        <a:t> Резерви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15 462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(-504)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14 958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15 462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(-504)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14 958 </a:t>
                      </a:r>
                    </a:p>
                  </a:txBody>
                  <a:tcPr marL="0" marR="0" marT="0" marB="0" anchor="ctr">
                    <a:lnL>
                      <a:noFill/>
                    </a:lnL>
                    <a:lnR>
                      <a:noFill/>
                    </a:lnR>
                    <a:lnT>
                      <a:noFill/>
                    </a:lnT>
                    <a:lnB>
                      <a:noFill/>
                    </a:lnB>
                  </a:tcPr>
                </a:tc>
              </a:tr>
              <a:tr h="187603">
                <a:tc>
                  <a:txBody>
                    <a:bodyPr/>
                    <a:lstStyle/>
                    <a:p>
                      <a:pPr algn="l" fontAlgn="b"/>
                      <a:r>
                        <a:rPr lang="ru-RU" sz="1000" b="0" i="0" u="none" strike="noStrike" dirty="0">
                          <a:solidFill>
                            <a:srgbClr val="000000"/>
                          </a:solidFill>
                          <a:latin typeface="Calibri"/>
                        </a:rPr>
                        <a:t> Финансов резултат от предходни периоди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(-11 717)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(-12 174)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(-11 714)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(-12 171)</a:t>
                      </a:r>
                    </a:p>
                  </a:txBody>
                  <a:tcPr marL="0" marR="0" marT="0" marB="0" anchor="ctr">
                    <a:lnL>
                      <a:noFill/>
                    </a:lnL>
                    <a:lnR>
                      <a:noFill/>
                    </a:lnR>
                    <a:lnT>
                      <a:noFill/>
                    </a:lnT>
                    <a:lnB>
                      <a:noFill/>
                    </a:lnB>
                  </a:tcPr>
                </a:tc>
              </a:tr>
              <a:tr h="353135">
                <a:tc>
                  <a:txBody>
                    <a:bodyPr/>
                    <a:lstStyle/>
                    <a:p>
                      <a:pPr algn="l" fontAlgn="b"/>
                      <a:r>
                        <a:rPr lang="bg-BG" sz="1000" b="0" i="0" u="none" strike="noStrike">
                          <a:solidFill>
                            <a:srgbClr val="000000"/>
                          </a:solidFill>
                          <a:latin typeface="Calibri"/>
                        </a:rPr>
                        <a:t> Текущ финансов резултат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(-1 821)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(-1 868)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(-2 899)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(-2 895)</a:t>
                      </a:r>
                    </a:p>
                  </a:txBody>
                  <a:tcPr marL="0" marR="0" marT="0" marB="0" anchor="ctr">
                    <a:lnL>
                      <a:noFill/>
                    </a:lnL>
                    <a:lnR>
                      <a:noFill/>
                    </a:lnR>
                    <a:lnT>
                      <a:noFill/>
                    </a:lnT>
                    <a:lnB>
                      <a:noFill/>
                    </a:lnB>
                  </a:tcPr>
                </a:tc>
              </a:tr>
              <a:tr h="187603">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87603">
                <a:tc>
                  <a:txBody>
                    <a:bodyPr/>
                    <a:lstStyle/>
                    <a:p>
                      <a:pPr algn="l" fontAlgn="b"/>
                      <a:r>
                        <a:rPr lang="bg-BG" sz="1000" b="1" i="1" u="none" strike="noStrike">
                          <a:solidFill>
                            <a:srgbClr val="000000"/>
                          </a:solidFill>
                          <a:latin typeface="Calibri"/>
                        </a:rPr>
                        <a:t> Общо собствен капитал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373 576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3 495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377 071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372 501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3 545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376 047 </a:t>
                      </a:r>
                    </a:p>
                  </a:txBody>
                  <a:tcPr marL="0" marR="0" marT="0" marB="0" anchor="ctr">
                    <a:lnL>
                      <a:noFill/>
                    </a:lnL>
                    <a:lnR>
                      <a:noFill/>
                    </a:lnR>
                    <a:lnT>
                      <a:noFill/>
                    </a:lnT>
                    <a:lnB>
                      <a:noFill/>
                    </a:lnB>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304800"/>
            <a:ext cx="687663" cy="533400"/>
          </a:xfrm>
          <a:prstGeom prst="rect">
            <a:avLst/>
          </a:prstGeom>
        </p:spPr>
      </p:pic>
      <p:graphicFrame>
        <p:nvGraphicFramePr>
          <p:cNvPr id="4" name="Table 3"/>
          <p:cNvGraphicFramePr>
            <a:graphicFrameLocks noGrp="1"/>
          </p:cNvGraphicFramePr>
          <p:nvPr/>
        </p:nvGraphicFramePr>
        <p:xfrm>
          <a:off x="755575" y="878208"/>
          <a:ext cx="7704857" cy="3007994"/>
        </p:xfrm>
        <a:graphic>
          <a:graphicData uri="http://schemas.openxmlformats.org/drawingml/2006/table">
            <a:tbl>
              <a:tblPr/>
              <a:tblGrid>
                <a:gridCol w="2444361"/>
                <a:gridCol w="954147"/>
                <a:gridCol w="801889"/>
                <a:gridCol w="801889"/>
                <a:gridCol w="832340"/>
                <a:gridCol w="903395"/>
                <a:gridCol w="966836"/>
              </a:tblGrid>
              <a:tr h="385892">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 "Национален Дворец на Културата - Конгресен Център София" ЕАД </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r>
              <a:tr h="307511">
                <a:tc>
                  <a:txBody>
                    <a:bodyPr/>
                    <a:lstStyle/>
                    <a:p>
                      <a:pPr algn="l" fontAlgn="b"/>
                      <a:r>
                        <a:rPr lang="ru-RU" sz="1000" b="1" i="0" u="none" strike="noStrike" dirty="0">
                          <a:solidFill>
                            <a:srgbClr val="000000"/>
                          </a:solidFill>
                          <a:latin typeface="Calibri"/>
                        </a:rPr>
                        <a:t> НДК - Конгресен център София ЕАД </a:t>
                      </a:r>
                    </a:p>
                  </a:txBody>
                  <a:tcPr marL="0" marR="0" marT="0" marB="0" anchor="b">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r>
              <a:tr h="631691">
                <a:tc>
                  <a:txBody>
                    <a:bodyPr/>
                    <a:lstStyle/>
                    <a:p>
                      <a:pPr algn="l" fontAlgn="b"/>
                      <a:r>
                        <a:rPr lang="bg-BG" sz="1000" b="1" i="0" u="none" strike="noStrike" dirty="0">
                          <a:solidFill>
                            <a:srgbClr val="000000"/>
                          </a:solidFill>
                          <a:latin typeface="Calibri"/>
                        </a:rPr>
                        <a:t> </a:t>
                      </a:r>
                    </a:p>
                  </a:txBody>
                  <a:tcPr marL="0" marR="0" marT="0" marB="0" anchor="b">
                    <a:lnL>
                      <a:noFill/>
                    </a:lnL>
                    <a:lnR>
                      <a:noFill/>
                    </a:lnR>
                    <a:lnT>
                      <a:noFill/>
                    </a:lnT>
                    <a:lnB>
                      <a:noFill/>
                    </a:lnB>
                  </a:tcPr>
                </a:tc>
                <a:tc>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179949">
                <a:tc>
                  <a:txBody>
                    <a:bodyPr/>
                    <a:lstStyle/>
                    <a:p>
                      <a:pPr algn="l" fontAlgn="b"/>
                      <a:r>
                        <a:rPr lang="bg-BG" sz="1000" b="1" i="0" u="none" strike="noStrike" dirty="0">
                          <a:solidFill>
                            <a:srgbClr val="000000"/>
                          </a:solidFill>
                          <a:latin typeface="Calibri"/>
                        </a:rPr>
                        <a:t> </a:t>
                      </a:r>
                      <a:r>
                        <a:rPr lang="bg-BG" sz="1000" b="1" i="0" u="none" strike="noStrike" dirty="0" smtClean="0">
                          <a:solidFill>
                            <a:srgbClr val="000000"/>
                          </a:solidFill>
                          <a:latin typeface="+mn-lt"/>
                        </a:rPr>
                        <a:t>БАЛАНС </a:t>
                      </a:r>
                      <a:endParaRPr lang="bg-BG" sz="1000" b="1" i="0" u="none" strike="noStrike" dirty="0">
                        <a:solidFill>
                          <a:srgbClr val="000000"/>
                        </a:solidFill>
                        <a:latin typeface="+mn-lt"/>
                      </a:endParaRPr>
                    </a:p>
                  </a:txBody>
                  <a:tcPr marL="0" marR="0" marT="0" marB="0" anchor="b">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r>
              <a:tr h="178334">
                <a:tc>
                  <a:txBody>
                    <a:bodyPr/>
                    <a:lstStyle/>
                    <a:p>
                      <a:pPr algn="l" fontAlgn="b"/>
                      <a:r>
                        <a:rPr lang="bg-BG" sz="1000" b="1" i="0" u="none" strike="noStrike" dirty="0">
                          <a:solidFill>
                            <a:srgbClr val="000000"/>
                          </a:solidFill>
                          <a:latin typeface="Calibri"/>
                        </a:rPr>
                        <a:t> Пасиви </a:t>
                      </a:r>
                    </a:p>
                  </a:txBody>
                  <a:tcPr marL="0" marR="0" marT="0" marB="0" anchor="b">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dirty="0">
                        <a:solidFill>
                          <a:srgbClr val="000000"/>
                        </a:solidFill>
                        <a:latin typeface="Calibri"/>
                      </a:endParaRPr>
                    </a:p>
                  </a:txBody>
                  <a:tcPr marL="0" marR="0" marT="0" marB="0" anchor="ctr">
                    <a:lnL>
                      <a:noFill/>
                    </a:lnL>
                    <a:lnR>
                      <a:noFill/>
                    </a:lnR>
                    <a:lnT>
                      <a:noFill/>
                    </a:lnT>
                    <a:lnB>
                      <a:noFill/>
                    </a:lnB>
                  </a:tcPr>
                </a:tc>
              </a:tr>
              <a:tr h="157923">
                <a:tc>
                  <a:txBody>
                    <a:bodyPr/>
                    <a:lstStyle/>
                    <a:p>
                      <a:pPr algn="l" fontAlgn="b"/>
                      <a:r>
                        <a:rPr lang="ru-RU" sz="1000" b="1" i="0" u="none" strike="noStrike" dirty="0">
                          <a:solidFill>
                            <a:srgbClr val="000000"/>
                          </a:solidFill>
                          <a:latin typeface="Calibri"/>
                        </a:rPr>
                        <a:t> Дългосрочни пасиви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167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185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192 </a:t>
                      </a:r>
                    </a:p>
                  </a:txBody>
                  <a:tcPr marL="0" marR="0" marT="0" marB="0" anchor="ctr">
                    <a:lnL>
                      <a:noFill/>
                    </a:lnL>
                    <a:lnR>
                      <a:noFill/>
                    </a:lnR>
                    <a:lnT>
                      <a:noFill/>
                    </a:lnT>
                    <a:lnB>
                      <a:noFill/>
                    </a:lnB>
                  </a:tcPr>
                </a:tc>
              </a:tr>
              <a:tr h="178334">
                <a:tc>
                  <a:txBody>
                    <a:bodyPr/>
                    <a:lstStyle/>
                    <a:p>
                      <a:pPr algn="l" fontAlgn="b"/>
                      <a:r>
                        <a:rPr lang="bg-BG" sz="1000" b="1" i="0" u="none" strike="noStrike" dirty="0">
                          <a:solidFill>
                            <a:srgbClr val="000000"/>
                          </a:solidFill>
                          <a:latin typeface="Calibri"/>
                        </a:rPr>
                        <a:t> Дългосрочни финансови задължения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167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185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192 </a:t>
                      </a:r>
                    </a:p>
                  </a:txBody>
                  <a:tcPr marL="0" marR="0" marT="0" marB="0" anchor="ctr">
                    <a:lnL>
                      <a:noFill/>
                    </a:lnL>
                    <a:lnR>
                      <a:noFill/>
                    </a:lnR>
                    <a:lnT>
                      <a:noFill/>
                    </a:lnT>
                    <a:lnB>
                      <a:noFill/>
                    </a:lnB>
                  </a:tcPr>
                </a:tc>
              </a:tr>
              <a:tr h="315846">
                <a:tc>
                  <a:txBody>
                    <a:bodyPr/>
                    <a:lstStyle/>
                    <a:p>
                      <a:pPr algn="l" fontAlgn="b"/>
                      <a:r>
                        <a:rPr lang="ru-RU" sz="1000" b="1" i="0" u="none" strike="noStrike" dirty="0">
                          <a:solidFill>
                            <a:srgbClr val="000000"/>
                          </a:solidFill>
                          <a:latin typeface="Calibri"/>
                        </a:rPr>
                        <a:t> Краткосрочни пасиви в т. ч.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                        2 021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                  1 581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                  3 602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                   1 173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                      1 553     </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                      2 726     </a:t>
                      </a:r>
                    </a:p>
                  </a:txBody>
                  <a:tcPr marL="0" marR="0" marT="0" marB="0" anchor="b">
                    <a:lnL>
                      <a:noFill/>
                    </a:lnL>
                    <a:lnR>
                      <a:noFill/>
                    </a:lnR>
                    <a:lnT>
                      <a:noFill/>
                    </a:lnT>
                    <a:lnB>
                      <a:noFill/>
                    </a:lnB>
                  </a:tcPr>
                </a:tc>
              </a:tr>
              <a:tr h="315846">
                <a:tc>
                  <a:txBody>
                    <a:bodyPr/>
                    <a:lstStyle/>
                    <a:p>
                      <a:pPr algn="l" fontAlgn="b"/>
                      <a:r>
                        <a:rPr lang="bg-BG" sz="1000" b="0" i="0" u="none" strike="noStrike" dirty="0">
                          <a:solidFill>
                            <a:srgbClr val="000000"/>
                          </a:solidFill>
                          <a:latin typeface="Calibri"/>
                        </a:rPr>
                        <a:t> Търговски задължения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                        1 805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                  1 570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                  3 375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                   1 138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                      1 543     </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                      2 681     </a:t>
                      </a:r>
                    </a:p>
                  </a:txBody>
                  <a:tcPr marL="0" marR="0" marT="0" marB="0" anchor="b">
                    <a:lnL>
                      <a:noFill/>
                    </a:lnL>
                    <a:lnR>
                      <a:noFill/>
                    </a:lnR>
                    <a:lnT>
                      <a:noFill/>
                    </a:lnT>
                    <a:lnB>
                      <a:noFill/>
                    </a:lnB>
                  </a:tcPr>
                </a:tc>
              </a:tr>
              <a:tr h="178334">
                <a:tc>
                  <a:txBody>
                    <a:bodyPr/>
                    <a:lstStyle/>
                    <a:p>
                      <a:pPr algn="l" fontAlgn="b"/>
                      <a:r>
                        <a:rPr lang="bg-BG" sz="1000" b="0" i="0" u="none" strike="noStrike" dirty="0">
                          <a:solidFill>
                            <a:srgbClr val="000000"/>
                          </a:solidFill>
                          <a:latin typeface="Calibri"/>
                        </a:rPr>
                        <a:t> Други краткосрочни задължения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216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227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46 </a:t>
                      </a:r>
                    </a:p>
                  </a:txBody>
                  <a:tcPr marL="0" marR="0" marT="0" marB="0" anchor="ctr">
                    <a:lnL>
                      <a:noFill/>
                    </a:lnL>
                    <a:lnR>
                      <a:noFill/>
                    </a:lnR>
                    <a:lnT>
                      <a:noFill/>
                    </a:lnT>
                    <a:lnB>
                      <a:noFill/>
                    </a:lnB>
                  </a:tcPr>
                </a:tc>
              </a:tr>
              <a:tr h="178334">
                <a:tc>
                  <a:txBody>
                    <a:bodyPr/>
                    <a:lstStyle/>
                    <a:p>
                      <a:pPr algn="l" fontAlgn="b"/>
                      <a:r>
                        <a:rPr lang="bg-BG" sz="1000" b="1" i="0" u="none" strike="noStrike" dirty="0">
                          <a:solidFill>
                            <a:srgbClr val="000000"/>
                          </a:solidFill>
                          <a:latin typeface="Calibri"/>
                        </a:rPr>
                        <a:t> Общо пасиви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2 188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1 599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3 787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1 349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1 569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2 918 </a:t>
                      </a:r>
                    </a:p>
                  </a:txBody>
                  <a:tcPr marL="0" marR="0" marT="0" marB="0" anchor="ctr">
                    <a:lnL>
                      <a:noFill/>
                    </a:lnL>
                    <a:lnR>
                      <a:noFill/>
                    </a:lnR>
                    <a:lnT>
                      <a:noFill/>
                    </a:lnT>
                    <a:lnB>
                      <a:noFill/>
                    </a:lnB>
                  </a:tcPr>
                </a:tc>
              </a:tr>
            </a:tbl>
          </a:graphicData>
        </a:graphic>
      </p:graphicFrame>
      <p:sp>
        <p:nvSpPr>
          <p:cNvPr id="5" name="TextBox 4"/>
          <p:cNvSpPr txBox="1"/>
          <p:nvPr/>
        </p:nvSpPr>
        <p:spPr>
          <a:xfrm>
            <a:off x="611560" y="3933056"/>
            <a:ext cx="7992888" cy="2462213"/>
          </a:xfrm>
          <a:prstGeom prst="rect">
            <a:avLst/>
          </a:prstGeom>
          <a:noFill/>
        </p:spPr>
        <p:txBody>
          <a:bodyPr wrap="square" rtlCol="0">
            <a:spAutoFit/>
          </a:bodyPr>
          <a:lstStyle/>
          <a:p>
            <a:pPr algn="just"/>
            <a:r>
              <a:rPr lang="bg-BG" sz="1400" dirty="0" smtClean="0"/>
              <a:t>Дългосрочните пасиви през първото тримесечие нарастват със 7хил лв. поради увеличение в сумата на депозитите от наематели </a:t>
            </a:r>
            <a:r>
              <a:rPr lang="en-US" sz="1400" dirty="0" smtClean="0"/>
              <a:t>(</a:t>
            </a:r>
            <a:r>
              <a:rPr lang="bg-BG" sz="1400" dirty="0" smtClean="0"/>
              <a:t>главно във НДК София +9хил лв. и -2хил лв. в ФК Варна</a:t>
            </a:r>
            <a:r>
              <a:rPr lang="en-US" sz="1400" dirty="0" smtClean="0"/>
              <a:t>)</a:t>
            </a:r>
            <a:r>
              <a:rPr lang="bg-BG" sz="1400" dirty="0" smtClean="0"/>
              <a:t>. Изменението в краткосрочните пасиви е главно в търговските и други задължения, които намаляват общо с 876 хил лв. Намалението в Търговските задължения се дължи на едновременното намаление на следните пасиви: -67хил лв. търговски задължения </a:t>
            </a:r>
            <a:r>
              <a:rPr lang="en-US" sz="1400" dirty="0" smtClean="0"/>
              <a:t>(</a:t>
            </a:r>
            <a:r>
              <a:rPr lang="bg-BG" sz="1400" dirty="0" smtClean="0"/>
              <a:t>основно с доставчици на КА</a:t>
            </a:r>
            <a:r>
              <a:rPr lang="en-US" sz="1400" dirty="0" smtClean="0"/>
              <a:t>)</a:t>
            </a:r>
            <a:r>
              <a:rPr lang="bg-BG" sz="1400" dirty="0" smtClean="0"/>
              <a:t>,  -15хил лв. намаление на гаранционните депозити от контрагенти, -113хил лв. </a:t>
            </a:r>
            <a:r>
              <a:rPr lang="bg-BG" sz="1400" dirty="0"/>
              <a:t>к</a:t>
            </a:r>
            <a:r>
              <a:rPr lang="bg-BG" sz="1400" dirty="0" smtClean="0"/>
              <a:t>лиенти по аванси, -28хил лв. задължения към персонала и СО, -471хил лв. задължения към бюджета </a:t>
            </a:r>
            <a:r>
              <a:rPr lang="en-US" sz="1400" dirty="0" smtClean="0"/>
              <a:t>(</a:t>
            </a:r>
            <a:r>
              <a:rPr lang="bg-BG" sz="1400" dirty="0" smtClean="0"/>
              <a:t>основно намалението е в местни данъци и такси и такса смет</a:t>
            </a:r>
            <a:r>
              <a:rPr lang="en-US" sz="1400" dirty="0" smtClean="0"/>
              <a:t>)</a:t>
            </a:r>
            <a:r>
              <a:rPr lang="bg-BG" sz="1400" dirty="0" smtClean="0"/>
              <a:t>. -182хил лв.  други задължения </a:t>
            </a:r>
            <a:r>
              <a:rPr lang="en-US" sz="1400" dirty="0" smtClean="0"/>
              <a:t>(</a:t>
            </a:r>
            <a:r>
              <a:rPr lang="bg-BG" sz="1400" dirty="0" smtClean="0"/>
              <a:t>главно от продажба на билети на други кредитори</a:t>
            </a:r>
            <a:r>
              <a:rPr lang="en-US" sz="1400" dirty="0" smtClean="0"/>
              <a:t>)</a:t>
            </a:r>
            <a:r>
              <a:rPr lang="bg-BG" sz="1400" dirty="0" smtClean="0"/>
              <a:t>. Комбинираното влияние на изменението на Дългосрочните и Краткорсрочните пасиви води до намаление в Пасивите на НДК-Конгресен Център София ЕАД с 869 хил лв. и на балансовот число с – 1 894 хил лв. през второ тримесечие на 2013г.</a:t>
            </a:r>
            <a:endParaRPr lang="en-US" sz="1400" dirty="0"/>
          </a:p>
        </p:txBody>
      </p:sp>
      <p:sp>
        <p:nvSpPr>
          <p:cNvPr id="6"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23</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
        <p:nvSpPr>
          <p:cNvPr id="7" name="TextBox 6"/>
          <p:cNvSpPr txBox="1"/>
          <p:nvPr/>
        </p:nvSpPr>
        <p:spPr>
          <a:xfrm>
            <a:off x="611560" y="260648"/>
            <a:ext cx="7008440" cy="615553"/>
          </a:xfrm>
          <a:prstGeom prst="rect">
            <a:avLst/>
          </a:prstGeom>
          <a:noFill/>
        </p:spPr>
        <p:txBody>
          <a:bodyPr wrap="square" rtlCol="0">
            <a:spAutoFit/>
          </a:bodyPr>
          <a:lstStyle/>
          <a:p>
            <a:pPr algn="ctr"/>
            <a:r>
              <a:rPr lang="bg-BG" sz="1600" dirty="0" smtClean="0">
                <a:effectLst>
                  <a:outerShdw blurRad="38100" dist="38100" dir="2700000" algn="tl">
                    <a:srgbClr val="000000">
                      <a:alpha val="43137"/>
                    </a:srgbClr>
                  </a:outerShdw>
                </a:effectLst>
              </a:rPr>
              <a:t>Анализ на изменението на балансовите статии в Пасива на Баланса на НДК – Конгресен Център София ЕАД през второ тримесечие на 2013г</a:t>
            </a:r>
            <a:r>
              <a:rPr lang="bg-BG" dirty="0" smtClean="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620000" cy="1143000"/>
          </a:xfrm>
        </p:spPr>
        <p:txBody>
          <a:bodyPr>
            <a:normAutofit/>
          </a:bodyPr>
          <a:lstStyle/>
          <a:p>
            <a:r>
              <a:rPr lang="bg-BG" sz="1800" dirty="0" smtClean="0">
                <a:effectLst>
                  <a:outerShdw blurRad="38100" dist="38100" dir="2700000" algn="tl">
                    <a:srgbClr val="000000">
                      <a:alpha val="43137"/>
                    </a:srgbClr>
                  </a:outerShdw>
                </a:effectLst>
                <a:latin typeface="+mn-lt"/>
              </a:rPr>
              <a:t>Анализ на изменението на оперативната печалба/загуба от дейността на дружеството</a:t>
            </a:r>
            <a:endParaRPr lang="en-US" sz="1800" dirty="0">
              <a:effectLst>
                <a:outerShdw blurRad="38100" dist="38100" dir="2700000" algn="tl">
                  <a:srgbClr val="000000">
                    <a:alpha val="43137"/>
                  </a:srgbClr>
                </a:outerShdw>
              </a:effectLst>
              <a:latin typeface="+mn-l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graphicFrame>
        <p:nvGraphicFramePr>
          <p:cNvPr id="5" name="Table 4"/>
          <p:cNvGraphicFramePr>
            <a:graphicFrameLocks noGrp="1"/>
          </p:cNvGraphicFramePr>
          <p:nvPr/>
        </p:nvGraphicFramePr>
        <p:xfrm>
          <a:off x="457201" y="1397000"/>
          <a:ext cx="8305801" cy="2059306"/>
        </p:xfrm>
        <a:graphic>
          <a:graphicData uri="http://schemas.openxmlformats.org/drawingml/2006/table">
            <a:tbl>
              <a:tblPr firstRow="1" firstCol="1" lastCol="1">
                <a:tableStyleId>{2D5ABB26-0587-4C30-8999-92F81FD0307C}</a:tableStyleId>
              </a:tblPr>
              <a:tblGrid>
                <a:gridCol w="2509209"/>
                <a:gridCol w="893311"/>
                <a:gridCol w="893311"/>
                <a:gridCol w="1111674"/>
                <a:gridCol w="893311"/>
                <a:gridCol w="893311"/>
                <a:gridCol w="1111674"/>
              </a:tblGrid>
              <a:tr h="279400">
                <a:tc>
                  <a:txBody>
                    <a:bodyPr/>
                    <a:lstStyle/>
                    <a:p>
                      <a:pPr algn="l" rtl="0" fontAlgn="ctr"/>
                      <a:r>
                        <a:rPr lang="ru-RU" sz="1050" u="none" strike="noStrike" dirty="0"/>
                        <a:t> НДК - Конгресен център София ЕАД </a:t>
                      </a:r>
                      <a:endParaRPr lang="ru-RU" sz="1050" b="1" i="0" u="none" strike="noStrike" dirty="0">
                        <a:solidFill>
                          <a:srgbClr val="000000"/>
                        </a:solidFill>
                        <a:latin typeface="Calibri"/>
                      </a:endParaRPr>
                    </a:p>
                  </a:txBody>
                  <a:tcPr marL="2956" marR="2956" marT="2956" marB="0" anchor="ctr"/>
                </a:tc>
                <a:tc gridSpan="3">
                  <a:txBody>
                    <a:bodyPr/>
                    <a:lstStyle/>
                    <a:p>
                      <a:pPr algn="ctr" fontAlgn="ctr"/>
                      <a:r>
                        <a:rPr lang="ru-RU" sz="1000" b="0" i="0" u="none" strike="noStrike" dirty="0">
                          <a:solidFill>
                            <a:srgbClr val="000000"/>
                          </a:solidFill>
                          <a:latin typeface="Calibri"/>
                        </a:rPr>
                        <a:t>"Национален Дворец на Културата - Конгресен Център София" ЕАД</a:t>
                      </a:r>
                    </a:p>
                  </a:txBody>
                  <a:tcPr marL="0" marR="0" marT="0" marB="0" anchor="ctr"/>
                </a:tc>
                <a:tc hMerge="1">
                  <a:txBody>
                    <a:bodyPr/>
                    <a:lstStyle/>
                    <a:p>
                      <a:endParaRPr lang="en-US"/>
                    </a:p>
                  </a:txBody>
                  <a:tcPr/>
                </a:tc>
                <a:tc hMerge="1">
                  <a:txBody>
                    <a:bodyPr/>
                    <a:lstStyle/>
                    <a:p>
                      <a:endParaRPr lang="en-US"/>
                    </a:p>
                  </a:txBody>
                  <a:tcPr/>
                </a:tc>
                <a:tc gridSpan="3">
                  <a:txBody>
                    <a:bodyPr/>
                    <a:lstStyle/>
                    <a:p>
                      <a:pPr algn="ctr" fontAlgn="ctr"/>
                      <a:r>
                        <a:rPr lang="ru-RU" sz="1000" b="0" i="0" u="none" strike="noStrike">
                          <a:solidFill>
                            <a:srgbClr val="000000"/>
                          </a:solidFill>
                          <a:latin typeface="Calibri"/>
                        </a:rPr>
                        <a:t>"Национален Дворец на Културата - Конгресен Център София" ЕАД</a:t>
                      </a:r>
                    </a:p>
                  </a:txBody>
                  <a:tcPr marL="0" marR="0" marT="0" marB="0" anchor="ctr"/>
                </a:tc>
                <a:tc hMerge="1">
                  <a:txBody>
                    <a:bodyPr/>
                    <a:lstStyle/>
                    <a:p>
                      <a:endParaRPr lang="en-US"/>
                    </a:p>
                  </a:txBody>
                  <a:tcPr/>
                </a:tc>
                <a:tc hMerge="1">
                  <a:txBody>
                    <a:bodyPr/>
                    <a:lstStyle/>
                    <a:p>
                      <a:endParaRPr lang="en-US"/>
                    </a:p>
                  </a:txBody>
                  <a:tcPr/>
                </a:tc>
              </a:tr>
              <a:tr h="218621">
                <a:tc>
                  <a:txBody>
                    <a:bodyPr/>
                    <a:lstStyle/>
                    <a:p>
                      <a:pPr algn="l" fontAlgn="b"/>
                      <a:endParaRPr lang="en-GB" sz="1050" b="0" i="0" u="none" strike="noStrike" dirty="0">
                        <a:solidFill>
                          <a:srgbClr val="000000"/>
                        </a:solidFill>
                        <a:latin typeface="Calibri"/>
                      </a:endParaRPr>
                    </a:p>
                  </a:txBody>
                  <a:tcPr marL="2956" marR="2956" marT="2956" marB="0" anchor="b"/>
                </a:tc>
                <a:tc>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tc>
                <a:tc>
                  <a:txBody>
                    <a:bodyPr/>
                    <a:lstStyle/>
                    <a:p>
                      <a:pPr algn="ctr" fontAlgn="ctr"/>
                      <a:r>
                        <a:rPr lang="bg-BG" sz="1000" b="0" i="0" u="none" strike="noStrike" dirty="0">
                          <a:solidFill>
                            <a:srgbClr val="000000"/>
                          </a:solidFill>
                          <a:latin typeface="Calibri"/>
                        </a:rPr>
                        <a:t> НДК - Фестивален комплекс Варна </a:t>
                      </a:r>
                    </a:p>
                  </a:txBody>
                  <a:tcPr marL="0" marR="0" marT="0" marB="0" anchor="ctr"/>
                </a:tc>
                <a:tc>
                  <a:txBody>
                    <a:bodyPr/>
                    <a:lstStyle/>
                    <a:p>
                      <a:pPr algn="ctr" fontAlgn="ctr"/>
                      <a:r>
                        <a:rPr lang="ru-RU" sz="1000" b="0" i="0" u="none" strike="noStrike" dirty="0">
                          <a:solidFill>
                            <a:srgbClr val="000000"/>
                          </a:solidFill>
                          <a:latin typeface="Calibri"/>
                        </a:rPr>
                        <a:t> Сводиран НДК - Конгресен Център София ЕАД </a:t>
                      </a:r>
                    </a:p>
                  </a:txBody>
                  <a:tcPr marL="0" marR="0" marT="0" marB="0" anchor="ctr"/>
                </a:tc>
                <a:tc>
                  <a:txBody>
                    <a:bodyPr/>
                    <a:lstStyle/>
                    <a:p>
                      <a:pPr algn="ctr" fontAlgn="ctr"/>
                      <a:r>
                        <a:rPr lang="ru-RU" sz="1000" b="0" i="0" u="none" strike="noStrike">
                          <a:solidFill>
                            <a:srgbClr val="000000"/>
                          </a:solidFill>
                          <a:latin typeface="Calibri"/>
                        </a:rPr>
                        <a:t> НДК - Конгресен център София ЕАД </a:t>
                      </a:r>
                    </a:p>
                  </a:txBody>
                  <a:tcPr marL="0" marR="0" marT="0" marB="0" anchor="ctr"/>
                </a:tc>
                <a:tc>
                  <a:txBody>
                    <a:bodyPr/>
                    <a:lstStyle/>
                    <a:p>
                      <a:pPr algn="ctr" fontAlgn="ctr"/>
                      <a:r>
                        <a:rPr lang="bg-BG" sz="1000" b="0" i="0" u="none" strike="noStrike">
                          <a:solidFill>
                            <a:srgbClr val="000000"/>
                          </a:solidFill>
                          <a:latin typeface="Calibri"/>
                        </a:rPr>
                        <a:t> НДК - Фестивален комплекс Варна </a:t>
                      </a:r>
                    </a:p>
                  </a:txBody>
                  <a:tcPr marL="0" marR="0" marT="0" marB="0" anchor="ctr"/>
                </a:tc>
                <a:tc>
                  <a:txBody>
                    <a:bodyPr/>
                    <a:lstStyle/>
                    <a:p>
                      <a:pPr algn="ctr" fontAlgn="ctr"/>
                      <a:r>
                        <a:rPr lang="ru-RU" sz="1000" b="0" i="0" u="none" strike="noStrike">
                          <a:solidFill>
                            <a:srgbClr val="000000"/>
                          </a:solidFill>
                          <a:latin typeface="Calibri"/>
                        </a:rPr>
                        <a:t> Сводиран НДК - Конгресен Център София ЕАД </a:t>
                      </a:r>
                    </a:p>
                  </a:txBody>
                  <a:tcPr marL="0" marR="0" marT="0" marB="0" anchor="ctr"/>
                </a:tc>
              </a:tr>
              <a:tr h="234255">
                <a:tc>
                  <a:txBody>
                    <a:bodyPr/>
                    <a:lstStyle/>
                    <a:p>
                      <a:pPr algn="l" fontAlgn="b"/>
                      <a:endParaRPr lang="en-GB" sz="1050" b="1" i="0" u="none" strike="noStrike" dirty="0">
                        <a:solidFill>
                          <a:srgbClr val="000000"/>
                        </a:solidFill>
                        <a:latin typeface="Calibri"/>
                      </a:endParaRPr>
                    </a:p>
                  </a:txBody>
                  <a:tcPr marL="2956" marR="2956" marT="2956" marB="0" anchor="b"/>
                </a:tc>
                <a:tc>
                  <a:txBody>
                    <a:bodyPr/>
                    <a:lstStyle/>
                    <a:p>
                      <a:pPr algn="ctr" fontAlgn="ctr"/>
                      <a:r>
                        <a:rPr lang="en-US" sz="1000" b="0" i="0" u="none" strike="noStrike">
                          <a:solidFill>
                            <a:srgbClr val="000000"/>
                          </a:solidFill>
                          <a:latin typeface="Calibri"/>
                        </a:rPr>
                        <a:t>31/03/2013</a:t>
                      </a:r>
                    </a:p>
                  </a:txBody>
                  <a:tcPr marL="0" marR="0" marT="0" marB="0" anchor="ctr"/>
                </a:tc>
                <a:tc>
                  <a:txBody>
                    <a:bodyPr/>
                    <a:lstStyle/>
                    <a:p>
                      <a:pPr algn="ctr" fontAlgn="ctr"/>
                      <a:r>
                        <a:rPr lang="en-US" sz="1000" b="0" i="0" u="none" strike="noStrike">
                          <a:solidFill>
                            <a:srgbClr val="000000"/>
                          </a:solidFill>
                          <a:latin typeface="Calibri"/>
                        </a:rPr>
                        <a:t>31/03/2013</a:t>
                      </a:r>
                    </a:p>
                  </a:txBody>
                  <a:tcPr marL="0" marR="0" marT="0" marB="0" anchor="ctr"/>
                </a:tc>
                <a:tc>
                  <a:txBody>
                    <a:bodyPr/>
                    <a:lstStyle/>
                    <a:p>
                      <a:pPr algn="ctr" fontAlgn="ctr"/>
                      <a:r>
                        <a:rPr lang="en-US" sz="1000" b="0" i="0" u="none" strike="noStrike" dirty="0">
                          <a:solidFill>
                            <a:srgbClr val="000000"/>
                          </a:solidFill>
                          <a:latin typeface="Calibri"/>
                        </a:rPr>
                        <a:t>31/03/2013</a:t>
                      </a:r>
                    </a:p>
                  </a:txBody>
                  <a:tcPr marL="0" marR="0" marT="0" marB="0" anchor="ctr"/>
                </a:tc>
                <a:tc>
                  <a:txBody>
                    <a:bodyPr/>
                    <a:lstStyle/>
                    <a:p>
                      <a:pPr algn="ctr" fontAlgn="ctr"/>
                      <a:r>
                        <a:rPr lang="en-US" sz="1000" b="0" i="0" u="none" strike="noStrike" dirty="0">
                          <a:solidFill>
                            <a:srgbClr val="000000"/>
                          </a:solidFill>
                          <a:latin typeface="Calibri"/>
                        </a:rPr>
                        <a:t>30/06/2013</a:t>
                      </a:r>
                    </a:p>
                  </a:txBody>
                  <a:tcPr marL="0" marR="0" marT="0" marB="0" anchor="ctr"/>
                </a:tc>
                <a:tc>
                  <a:txBody>
                    <a:bodyPr/>
                    <a:lstStyle/>
                    <a:p>
                      <a:pPr algn="ctr" fontAlgn="ctr"/>
                      <a:r>
                        <a:rPr lang="en-US" sz="1000" b="0" i="0" u="none" strike="noStrike">
                          <a:solidFill>
                            <a:srgbClr val="000000"/>
                          </a:solidFill>
                          <a:latin typeface="Calibri"/>
                        </a:rPr>
                        <a:t>30/06/2013</a:t>
                      </a:r>
                    </a:p>
                  </a:txBody>
                  <a:tcPr marL="0" marR="0" marT="0" marB="0" anchor="ctr"/>
                </a:tc>
                <a:tc>
                  <a:txBody>
                    <a:bodyPr/>
                    <a:lstStyle/>
                    <a:p>
                      <a:pPr algn="ctr" fontAlgn="ctr"/>
                      <a:r>
                        <a:rPr lang="en-US" sz="1000" b="0" i="0" u="none" strike="noStrike">
                          <a:solidFill>
                            <a:srgbClr val="000000"/>
                          </a:solidFill>
                          <a:latin typeface="Calibri"/>
                        </a:rPr>
                        <a:t>30/06/2013</a:t>
                      </a:r>
                    </a:p>
                  </a:txBody>
                  <a:tcPr marL="0" marR="0" marT="0" marB="0" anchor="ctr"/>
                </a:tc>
              </a:tr>
              <a:tr h="139051">
                <a:tc>
                  <a:txBody>
                    <a:bodyPr/>
                    <a:lstStyle/>
                    <a:p>
                      <a:pPr algn="l" fontAlgn="b"/>
                      <a:endParaRPr lang="en-GB" sz="1050" b="1" i="0" u="none" strike="noStrike" dirty="0">
                        <a:solidFill>
                          <a:srgbClr val="000000"/>
                        </a:solidFill>
                        <a:latin typeface="Calibri"/>
                      </a:endParaRPr>
                    </a:p>
                  </a:txBody>
                  <a:tcPr marL="2956" marR="2956" marT="2956" marB="0" anchor="b"/>
                </a:tc>
                <a:tc>
                  <a:txBody>
                    <a:bodyPr/>
                    <a:lstStyle/>
                    <a:p>
                      <a:pPr algn="ctr" fontAlgn="ctr"/>
                      <a:r>
                        <a:rPr lang="en-US" sz="1000" b="0" i="0" u="none" strike="noStrike">
                          <a:solidFill>
                            <a:srgbClr val="000000"/>
                          </a:solidFill>
                          <a:latin typeface="Calibri"/>
                        </a:rPr>
                        <a:t>`000</a:t>
                      </a:r>
                    </a:p>
                  </a:txBody>
                  <a:tcPr marL="0" marR="0" marT="0" marB="0" anchor="ctr"/>
                </a:tc>
                <a:tc>
                  <a:txBody>
                    <a:bodyPr/>
                    <a:lstStyle/>
                    <a:p>
                      <a:pPr algn="ctr" fontAlgn="ctr"/>
                      <a:r>
                        <a:rPr lang="en-US" sz="1000" b="0" i="0" u="none" strike="noStrike">
                          <a:solidFill>
                            <a:srgbClr val="000000"/>
                          </a:solidFill>
                          <a:latin typeface="Calibri"/>
                        </a:rPr>
                        <a:t>`000</a:t>
                      </a:r>
                    </a:p>
                  </a:txBody>
                  <a:tcPr marL="0" marR="0" marT="0" marB="0" anchor="ctr"/>
                </a:tc>
                <a:tc>
                  <a:txBody>
                    <a:bodyPr/>
                    <a:lstStyle/>
                    <a:p>
                      <a:pPr algn="ctr" fontAlgn="ctr"/>
                      <a:r>
                        <a:rPr lang="en-US" sz="1000" b="0" i="0" u="none" strike="noStrike">
                          <a:solidFill>
                            <a:srgbClr val="000000"/>
                          </a:solidFill>
                          <a:latin typeface="Calibri"/>
                        </a:rPr>
                        <a:t>`000</a:t>
                      </a:r>
                    </a:p>
                  </a:txBody>
                  <a:tcPr marL="0" marR="0" marT="0" marB="0" anchor="ctr"/>
                </a:tc>
                <a:tc>
                  <a:txBody>
                    <a:bodyPr/>
                    <a:lstStyle/>
                    <a:p>
                      <a:pPr algn="ctr" fontAlgn="ctr"/>
                      <a:r>
                        <a:rPr lang="en-US" sz="1000" b="0" i="0" u="none" strike="noStrike" dirty="0">
                          <a:solidFill>
                            <a:srgbClr val="000000"/>
                          </a:solidFill>
                          <a:latin typeface="Calibri"/>
                        </a:rPr>
                        <a:t>`000</a:t>
                      </a:r>
                    </a:p>
                  </a:txBody>
                  <a:tcPr marL="0" marR="0" marT="0" marB="0" anchor="ctr"/>
                </a:tc>
                <a:tc>
                  <a:txBody>
                    <a:bodyPr/>
                    <a:lstStyle/>
                    <a:p>
                      <a:pPr algn="ctr" fontAlgn="ctr"/>
                      <a:r>
                        <a:rPr lang="en-US" sz="1000" b="0" i="0" u="none" strike="noStrike" dirty="0">
                          <a:solidFill>
                            <a:srgbClr val="000000"/>
                          </a:solidFill>
                          <a:latin typeface="Calibri"/>
                        </a:rPr>
                        <a:t>`000</a:t>
                      </a:r>
                    </a:p>
                  </a:txBody>
                  <a:tcPr marL="0" marR="0" marT="0" marB="0" anchor="ctr"/>
                </a:tc>
                <a:tc>
                  <a:txBody>
                    <a:bodyPr/>
                    <a:lstStyle/>
                    <a:p>
                      <a:pPr algn="ctr" fontAlgn="ctr"/>
                      <a:r>
                        <a:rPr lang="en-US" sz="1000" b="0" i="0" u="none" strike="noStrike">
                          <a:solidFill>
                            <a:srgbClr val="000000"/>
                          </a:solidFill>
                          <a:latin typeface="Calibri"/>
                        </a:rPr>
                        <a:t> `000 </a:t>
                      </a:r>
                    </a:p>
                  </a:txBody>
                  <a:tcPr marL="0" marR="0" marT="0" marB="0" anchor="ctr"/>
                </a:tc>
              </a:tr>
              <a:tr h="234255">
                <a:tc>
                  <a:txBody>
                    <a:bodyPr/>
                    <a:lstStyle/>
                    <a:p>
                      <a:pPr algn="l" rtl="0" fontAlgn="b"/>
                      <a:r>
                        <a:rPr lang="ru-RU" sz="1050" u="none" strike="noStrike" dirty="0"/>
                        <a:t> Резултат за периода преди данъци </a:t>
                      </a:r>
                      <a:endParaRPr lang="ru-RU" sz="1050" b="1" i="0" u="none" strike="noStrike" dirty="0">
                        <a:solidFill>
                          <a:srgbClr val="000000"/>
                        </a:solidFill>
                        <a:latin typeface="Calibri"/>
                      </a:endParaRPr>
                    </a:p>
                  </a:txBody>
                  <a:tcPr marL="2956" marR="2956" marT="2956" marB="0" anchor="b"/>
                </a:tc>
                <a:tc>
                  <a:txBody>
                    <a:bodyPr/>
                    <a:lstStyle/>
                    <a:p>
                      <a:pPr algn="r" fontAlgn="ctr"/>
                      <a:r>
                        <a:rPr lang="en-US" sz="1000" b="0" i="0" u="none" strike="noStrike">
                          <a:solidFill>
                            <a:srgbClr val="000000"/>
                          </a:solidFill>
                          <a:latin typeface="Calibri"/>
                        </a:rPr>
                        <a:t>(-1 821)</a:t>
                      </a:r>
                    </a:p>
                  </a:txBody>
                  <a:tcPr marL="0" marR="0" marT="0" marB="0" anchor="ctr"/>
                </a:tc>
                <a:tc>
                  <a:txBody>
                    <a:bodyPr/>
                    <a:lstStyle/>
                    <a:p>
                      <a:pPr algn="r" fontAlgn="ctr"/>
                      <a:r>
                        <a:rPr lang="en-US" sz="1000" b="0" i="0" u="none" strike="noStrike">
                          <a:solidFill>
                            <a:srgbClr val="000000"/>
                          </a:solidFill>
                          <a:latin typeface="Calibri"/>
                        </a:rPr>
                        <a:t>(-46)</a:t>
                      </a:r>
                    </a:p>
                  </a:txBody>
                  <a:tcPr marL="0" marR="0" marT="0" marB="0" anchor="ctr"/>
                </a:tc>
                <a:tc>
                  <a:txBody>
                    <a:bodyPr/>
                    <a:lstStyle/>
                    <a:p>
                      <a:pPr algn="r" fontAlgn="ctr"/>
                      <a:r>
                        <a:rPr lang="en-US" sz="1000" b="0" i="0" u="none" strike="noStrike">
                          <a:solidFill>
                            <a:srgbClr val="000000"/>
                          </a:solidFill>
                          <a:latin typeface="Calibri"/>
                        </a:rPr>
                        <a:t>(-1 868)</a:t>
                      </a:r>
                    </a:p>
                  </a:txBody>
                  <a:tcPr marL="0" marR="0" marT="0" marB="0" anchor="ctr"/>
                </a:tc>
                <a:tc>
                  <a:txBody>
                    <a:bodyPr/>
                    <a:lstStyle/>
                    <a:p>
                      <a:pPr algn="r" fontAlgn="ctr"/>
                      <a:r>
                        <a:rPr lang="en-US" sz="1000" b="0" i="0" u="none" strike="noStrike">
                          <a:solidFill>
                            <a:srgbClr val="000000"/>
                          </a:solidFill>
                          <a:latin typeface="Calibri"/>
                        </a:rPr>
                        <a:t>(-1 078)</a:t>
                      </a:r>
                    </a:p>
                  </a:txBody>
                  <a:tcPr marL="0" marR="0" marT="0" marB="0" anchor="ctr"/>
                </a:tc>
                <a:tc>
                  <a:txBody>
                    <a:bodyPr/>
                    <a:lstStyle/>
                    <a:p>
                      <a:pPr algn="r" fontAlgn="ctr"/>
                      <a:r>
                        <a:rPr lang="en-US" sz="1000" b="0" i="0" u="none" strike="noStrike" dirty="0">
                          <a:solidFill>
                            <a:srgbClr val="000000"/>
                          </a:solidFill>
                          <a:latin typeface="Calibri"/>
                        </a:rPr>
                        <a:t>51 </a:t>
                      </a:r>
                    </a:p>
                  </a:txBody>
                  <a:tcPr marL="0" marR="0" marT="0" marB="0" anchor="ctr"/>
                </a:tc>
                <a:tc>
                  <a:txBody>
                    <a:bodyPr/>
                    <a:lstStyle/>
                    <a:p>
                      <a:pPr algn="r" fontAlgn="ctr"/>
                      <a:r>
                        <a:rPr lang="en-US" sz="1000" b="0" i="0" u="none" strike="noStrike" dirty="0">
                          <a:solidFill>
                            <a:srgbClr val="000000"/>
                          </a:solidFill>
                          <a:latin typeface="Calibri"/>
                        </a:rPr>
                        <a:t>(-1 028)</a:t>
                      </a:r>
                    </a:p>
                  </a:txBody>
                  <a:tcPr marL="0" marR="0" marT="0" marB="0" anchor="ctr"/>
                </a:tc>
              </a:tr>
              <a:tr h="139051">
                <a:tc>
                  <a:txBody>
                    <a:bodyPr/>
                    <a:lstStyle/>
                    <a:p>
                      <a:pPr algn="l" rtl="0" fontAlgn="b"/>
                      <a:r>
                        <a:rPr lang="bg-BG" sz="1050" u="none" strike="noStrike" dirty="0"/>
                        <a:t> Разходи за амортизация </a:t>
                      </a:r>
                      <a:endParaRPr lang="bg-BG" sz="1050" b="0" i="0" u="none" strike="noStrike" dirty="0">
                        <a:solidFill>
                          <a:srgbClr val="000000"/>
                        </a:solidFill>
                        <a:latin typeface="Calibri"/>
                      </a:endParaRPr>
                    </a:p>
                  </a:txBody>
                  <a:tcPr marL="2956" marR="2956" marT="2956" marB="0" anchor="b"/>
                </a:tc>
                <a:tc>
                  <a:txBody>
                    <a:bodyPr/>
                    <a:lstStyle/>
                    <a:p>
                      <a:pPr algn="r" fontAlgn="ctr"/>
                      <a:r>
                        <a:rPr lang="en-US" sz="1000" b="0" i="0" u="none" strike="noStrike">
                          <a:solidFill>
                            <a:srgbClr val="000000"/>
                          </a:solidFill>
                          <a:latin typeface="Calibri"/>
                        </a:rPr>
                        <a:t>(-1 719)</a:t>
                      </a:r>
                    </a:p>
                  </a:txBody>
                  <a:tcPr marL="0" marR="0" marT="0" marB="0" anchor="ctr"/>
                </a:tc>
                <a:tc>
                  <a:txBody>
                    <a:bodyPr/>
                    <a:lstStyle/>
                    <a:p>
                      <a:pPr algn="r" fontAlgn="ctr"/>
                      <a:r>
                        <a:rPr lang="en-US" sz="1000" b="0" i="0" u="none" strike="noStrike">
                          <a:solidFill>
                            <a:srgbClr val="000000"/>
                          </a:solidFill>
                          <a:latin typeface="Calibri"/>
                        </a:rPr>
                        <a:t>(-18)</a:t>
                      </a:r>
                    </a:p>
                  </a:txBody>
                  <a:tcPr marL="0" marR="0" marT="0" marB="0" anchor="ctr"/>
                </a:tc>
                <a:tc>
                  <a:txBody>
                    <a:bodyPr/>
                    <a:lstStyle/>
                    <a:p>
                      <a:pPr algn="r" fontAlgn="ctr"/>
                      <a:r>
                        <a:rPr lang="en-US" sz="1000" b="0" i="0" u="none" strike="noStrike">
                          <a:solidFill>
                            <a:srgbClr val="000000"/>
                          </a:solidFill>
                          <a:latin typeface="Calibri"/>
                        </a:rPr>
                        <a:t>(-1 737)</a:t>
                      </a:r>
                    </a:p>
                  </a:txBody>
                  <a:tcPr marL="0" marR="0" marT="0" marB="0" anchor="ctr"/>
                </a:tc>
                <a:tc>
                  <a:txBody>
                    <a:bodyPr/>
                    <a:lstStyle/>
                    <a:p>
                      <a:pPr algn="r" fontAlgn="ctr"/>
                      <a:r>
                        <a:rPr lang="en-US" sz="1000" b="0" i="0" u="none" strike="noStrike">
                          <a:solidFill>
                            <a:srgbClr val="000000"/>
                          </a:solidFill>
                          <a:latin typeface="Calibri"/>
                        </a:rPr>
                        <a:t>(-1 713)</a:t>
                      </a:r>
                    </a:p>
                  </a:txBody>
                  <a:tcPr marL="0" marR="0" marT="0" marB="0" anchor="ctr"/>
                </a:tc>
                <a:tc>
                  <a:txBody>
                    <a:bodyPr/>
                    <a:lstStyle/>
                    <a:p>
                      <a:pPr algn="r" fontAlgn="ctr"/>
                      <a:r>
                        <a:rPr lang="en-US" sz="1000" b="0" i="0" u="none" strike="noStrike">
                          <a:solidFill>
                            <a:srgbClr val="000000"/>
                          </a:solidFill>
                          <a:latin typeface="Calibri"/>
                        </a:rPr>
                        <a:t>(-18)</a:t>
                      </a:r>
                    </a:p>
                  </a:txBody>
                  <a:tcPr marL="0" marR="0" marT="0" marB="0" anchor="ctr"/>
                </a:tc>
                <a:tc>
                  <a:txBody>
                    <a:bodyPr/>
                    <a:lstStyle/>
                    <a:p>
                      <a:pPr algn="r" fontAlgn="ctr"/>
                      <a:r>
                        <a:rPr lang="en-US" sz="1000" b="0" i="0" u="none" strike="noStrike" dirty="0">
                          <a:solidFill>
                            <a:srgbClr val="000000"/>
                          </a:solidFill>
                          <a:latin typeface="Calibri"/>
                        </a:rPr>
                        <a:t>(-1 731)</a:t>
                      </a:r>
                    </a:p>
                  </a:txBody>
                  <a:tcPr marL="0" marR="0" marT="0" marB="0" anchor="ctr"/>
                </a:tc>
              </a:tr>
              <a:tr h="350444">
                <a:tc>
                  <a:txBody>
                    <a:bodyPr/>
                    <a:lstStyle/>
                    <a:p>
                      <a:pPr algn="l" rtl="0" fontAlgn="b"/>
                      <a:r>
                        <a:rPr lang="ru-RU" sz="1050" b="1" u="sng" strike="noStrike" dirty="0"/>
                        <a:t>Оперативна печалба </a:t>
                      </a:r>
                      <a:r>
                        <a:rPr lang="ru-RU" sz="1050" b="1" u="sng" strike="noStrike" dirty="0" smtClean="0"/>
                        <a:t>/загуба </a:t>
                      </a:r>
                      <a:r>
                        <a:rPr lang="ru-RU" sz="1050" b="1" u="sng" strike="noStrike" dirty="0"/>
                        <a:t>от дейността (EBITDA)</a:t>
                      </a:r>
                      <a:endParaRPr lang="ru-RU" sz="1050" b="1" i="0" u="sng" strike="noStrike" dirty="0">
                        <a:solidFill>
                          <a:srgbClr val="000000"/>
                        </a:solidFill>
                        <a:latin typeface="Calibri"/>
                      </a:endParaRPr>
                    </a:p>
                  </a:txBody>
                  <a:tcPr marL="2956" marR="2956" marT="2956" marB="0" anchor="b"/>
                </a:tc>
                <a:tc>
                  <a:txBody>
                    <a:bodyPr/>
                    <a:lstStyle/>
                    <a:p>
                      <a:pPr algn="r" fontAlgn="ctr"/>
                      <a:r>
                        <a:rPr lang="en-US" sz="1000" b="1" i="0" u="none" strike="noStrike">
                          <a:solidFill>
                            <a:srgbClr val="000000"/>
                          </a:solidFill>
                          <a:latin typeface="Calibri"/>
                        </a:rPr>
                        <a:t>(-102)</a:t>
                      </a:r>
                    </a:p>
                  </a:txBody>
                  <a:tcPr marL="0" marR="0" marT="0" marB="0" anchor="ctr"/>
                </a:tc>
                <a:tc>
                  <a:txBody>
                    <a:bodyPr/>
                    <a:lstStyle/>
                    <a:p>
                      <a:pPr algn="r" fontAlgn="ctr"/>
                      <a:r>
                        <a:rPr lang="en-US" sz="1000" b="1" i="0" u="none" strike="noStrike">
                          <a:solidFill>
                            <a:srgbClr val="000000"/>
                          </a:solidFill>
                          <a:latin typeface="Calibri"/>
                        </a:rPr>
                        <a:t>(-29)</a:t>
                      </a:r>
                    </a:p>
                  </a:txBody>
                  <a:tcPr marL="0" marR="0" marT="0" marB="0" anchor="ctr"/>
                </a:tc>
                <a:tc>
                  <a:txBody>
                    <a:bodyPr/>
                    <a:lstStyle/>
                    <a:p>
                      <a:pPr algn="r" fontAlgn="ctr"/>
                      <a:r>
                        <a:rPr lang="en-US" sz="1000" b="1" i="0" u="none" strike="noStrike">
                          <a:solidFill>
                            <a:srgbClr val="000000"/>
                          </a:solidFill>
                          <a:latin typeface="Calibri"/>
                        </a:rPr>
                        <a:t>(-131)</a:t>
                      </a:r>
                    </a:p>
                  </a:txBody>
                  <a:tcPr marL="0" marR="0" marT="0" marB="0" anchor="ctr"/>
                </a:tc>
                <a:tc>
                  <a:txBody>
                    <a:bodyPr/>
                    <a:lstStyle/>
                    <a:p>
                      <a:pPr algn="r" fontAlgn="ctr"/>
                      <a:r>
                        <a:rPr lang="en-US" sz="1000" b="1" i="0" u="none" strike="noStrike">
                          <a:solidFill>
                            <a:srgbClr val="000000"/>
                          </a:solidFill>
                          <a:latin typeface="Calibri"/>
                        </a:rPr>
                        <a:t>635 </a:t>
                      </a:r>
                    </a:p>
                  </a:txBody>
                  <a:tcPr marL="0" marR="0" marT="0" marB="0" anchor="ctr"/>
                </a:tc>
                <a:tc>
                  <a:txBody>
                    <a:bodyPr/>
                    <a:lstStyle/>
                    <a:p>
                      <a:pPr algn="r" fontAlgn="ctr"/>
                      <a:r>
                        <a:rPr lang="en-US" sz="1000" b="1" i="0" u="none" strike="noStrike">
                          <a:solidFill>
                            <a:srgbClr val="000000"/>
                          </a:solidFill>
                          <a:latin typeface="Calibri"/>
                        </a:rPr>
                        <a:t>68 </a:t>
                      </a:r>
                    </a:p>
                  </a:txBody>
                  <a:tcPr marL="0" marR="0" marT="0" marB="0" anchor="ctr"/>
                </a:tc>
                <a:tc>
                  <a:txBody>
                    <a:bodyPr/>
                    <a:lstStyle/>
                    <a:p>
                      <a:pPr algn="r" fontAlgn="ctr"/>
                      <a:r>
                        <a:rPr lang="en-US" sz="1000" b="1" i="0" u="none" strike="noStrike" dirty="0">
                          <a:solidFill>
                            <a:srgbClr val="000000"/>
                          </a:solidFill>
                          <a:latin typeface="Calibri"/>
                        </a:rPr>
                        <a:t>703 </a:t>
                      </a:r>
                    </a:p>
                  </a:txBody>
                  <a:tcPr marL="0" marR="0" marT="0" marB="0" anchor="ctr"/>
                </a:tc>
              </a:tr>
            </a:tbl>
          </a:graphicData>
        </a:graphic>
      </p:graphicFrame>
      <p:graphicFrame>
        <p:nvGraphicFramePr>
          <p:cNvPr id="6" name="Table 5"/>
          <p:cNvGraphicFramePr>
            <a:graphicFrameLocks noGrp="1"/>
          </p:cNvGraphicFramePr>
          <p:nvPr/>
        </p:nvGraphicFramePr>
        <p:xfrm>
          <a:off x="457200" y="3581399"/>
          <a:ext cx="8382001" cy="2370129"/>
        </p:xfrm>
        <a:graphic>
          <a:graphicData uri="http://schemas.openxmlformats.org/drawingml/2006/table">
            <a:tbl>
              <a:tblPr firstRow="1" firstCol="1" lastCol="1">
                <a:tableStyleId>{2D5ABB26-0587-4C30-8999-92F81FD0307C}</a:tableStyleId>
              </a:tblPr>
              <a:tblGrid>
                <a:gridCol w="2532229"/>
                <a:gridCol w="901506"/>
                <a:gridCol w="901506"/>
                <a:gridCol w="1121874"/>
                <a:gridCol w="901506"/>
                <a:gridCol w="901506"/>
                <a:gridCol w="1121874"/>
              </a:tblGrid>
              <a:tr h="429891">
                <a:tc>
                  <a:txBody>
                    <a:bodyPr/>
                    <a:lstStyle/>
                    <a:p>
                      <a:pPr algn="l" rtl="0" fontAlgn="ctr"/>
                      <a:r>
                        <a:rPr lang="ru-RU" sz="1050" u="none" strike="noStrike" dirty="0"/>
                        <a:t> НДК - Конгресен център София ЕАД </a:t>
                      </a:r>
                      <a:endParaRPr lang="ru-RU" sz="1050" b="1" i="0" u="none" strike="noStrike" dirty="0">
                        <a:solidFill>
                          <a:srgbClr val="000000"/>
                        </a:solidFill>
                        <a:latin typeface="Calibri"/>
                      </a:endParaRPr>
                    </a:p>
                  </a:txBody>
                  <a:tcPr marL="8759" marR="8759" marT="8759" marB="0" anchor="ctr"/>
                </a:tc>
                <a:tc gridSpan="3">
                  <a:txBody>
                    <a:bodyPr/>
                    <a:lstStyle/>
                    <a:p>
                      <a:pPr algn="ctr" fontAlgn="ctr"/>
                      <a:r>
                        <a:rPr lang="ru-RU" sz="1000" b="0" i="0" u="none" strike="noStrike" dirty="0">
                          <a:solidFill>
                            <a:srgbClr val="000000"/>
                          </a:solidFill>
                          <a:latin typeface="Calibri"/>
                        </a:rPr>
                        <a:t>"Национален Дворец на Културата - Конгресен Център София" ЕАД</a:t>
                      </a:r>
                    </a:p>
                  </a:txBody>
                  <a:tcPr marL="0" marR="0" marT="0" marB="0" anchor="ctr"/>
                </a:tc>
                <a:tc hMerge="1">
                  <a:txBody>
                    <a:bodyPr/>
                    <a:lstStyle/>
                    <a:p>
                      <a:endParaRPr lang="en-US"/>
                    </a:p>
                  </a:txBody>
                  <a:tcPr/>
                </a:tc>
                <a:tc hMerge="1">
                  <a:txBody>
                    <a:bodyPr/>
                    <a:lstStyle/>
                    <a:p>
                      <a:endParaRPr lang="en-US"/>
                    </a:p>
                  </a:txBody>
                  <a:tcPr/>
                </a:tc>
                <a:tc gridSpan="3">
                  <a:txBody>
                    <a:bodyPr/>
                    <a:lstStyle/>
                    <a:p>
                      <a:pPr algn="ctr" fontAlgn="ctr"/>
                      <a:r>
                        <a:rPr lang="ru-RU" sz="1000" b="0" i="0" u="none" strike="noStrike">
                          <a:solidFill>
                            <a:srgbClr val="000000"/>
                          </a:solidFill>
                          <a:latin typeface="Calibri"/>
                        </a:rPr>
                        <a:t>"Национален Дворец на Културата - Конгресен Център София" ЕАД</a:t>
                      </a:r>
                    </a:p>
                  </a:txBody>
                  <a:tcPr marL="0" marR="0" marT="0" marB="0" anchor="ctr"/>
                </a:tc>
                <a:tc hMerge="1">
                  <a:txBody>
                    <a:bodyPr/>
                    <a:lstStyle/>
                    <a:p>
                      <a:endParaRPr lang="en-US"/>
                    </a:p>
                  </a:txBody>
                  <a:tcPr/>
                </a:tc>
                <a:tc hMerge="1">
                  <a:txBody>
                    <a:bodyPr/>
                    <a:lstStyle/>
                    <a:p>
                      <a:endParaRPr lang="en-US"/>
                    </a:p>
                  </a:txBody>
                  <a:tcPr/>
                </a:tc>
              </a:tr>
              <a:tr h="627659">
                <a:tc>
                  <a:txBody>
                    <a:bodyPr/>
                    <a:lstStyle/>
                    <a:p>
                      <a:pPr algn="l" fontAlgn="b"/>
                      <a:endParaRPr lang="en-GB" sz="1050" b="1" i="0" u="none" strike="noStrike" dirty="0">
                        <a:solidFill>
                          <a:srgbClr val="000000"/>
                        </a:solidFill>
                        <a:latin typeface="Calibri"/>
                      </a:endParaRPr>
                    </a:p>
                  </a:txBody>
                  <a:tcPr marL="8759" marR="8759" marT="8759" marB="0" anchor="b"/>
                </a:tc>
                <a:tc>
                  <a:txBody>
                    <a:bodyPr/>
                    <a:lstStyle/>
                    <a:p>
                      <a:pPr algn="ctr" fontAlgn="ctr"/>
                      <a:r>
                        <a:rPr lang="ru-RU" sz="1000" b="0" i="0" u="none" strike="noStrike">
                          <a:solidFill>
                            <a:srgbClr val="000000"/>
                          </a:solidFill>
                          <a:latin typeface="Calibri"/>
                        </a:rPr>
                        <a:t> НДК - Конгресен център София ЕАД </a:t>
                      </a:r>
                    </a:p>
                  </a:txBody>
                  <a:tcPr marL="0" marR="0" marT="0" marB="0" anchor="ctr"/>
                </a:tc>
                <a:tc>
                  <a:txBody>
                    <a:bodyPr/>
                    <a:lstStyle/>
                    <a:p>
                      <a:pPr algn="ctr" fontAlgn="ctr"/>
                      <a:r>
                        <a:rPr lang="bg-BG" sz="1000" b="0" i="0" u="none" strike="noStrike" dirty="0">
                          <a:solidFill>
                            <a:srgbClr val="000000"/>
                          </a:solidFill>
                          <a:latin typeface="Calibri"/>
                        </a:rPr>
                        <a:t> НДК - Фестивален комплекс Варна </a:t>
                      </a:r>
                    </a:p>
                  </a:txBody>
                  <a:tcPr marL="0" marR="0" marT="0" marB="0" anchor="ctr"/>
                </a:tc>
                <a:tc>
                  <a:txBody>
                    <a:bodyPr/>
                    <a:lstStyle/>
                    <a:p>
                      <a:pPr algn="ctr" fontAlgn="ctr"/>
                      <a:r>
                        <a:rPr lang="ru-RU" sz="1000" b="0" i="0" u="none" strike="noStrike" dirty="0">
                          <a:solidFill>
                            <a:srgbClr val="000000"/>
                          </a:solidFill>
                          <a:latin typeface="Calibri"/>
                        </a:rPr>
                        <a:t> Сводиран НДК - Конгресен Център София ЕАД </a:t>
                      </a:r>
                    </a:p>
                  </a:txBody>
                  <a:tcPr marL="0" marR="0" marT="0" marB="0" anchor="ctr"/>
                </a:tc>
                <a:tc>
                  <a:txBody>
                    <a:bodyPr/>
                    <a:lstStyle/>
                    <a:p>
                      <a:pPr algn="ctr" fontAlgn="ctr"/>
                      <a:r>
                        <a:rPr lang="ru-RU" sz="1000" b="0" i="0" u="none" strike="noStrike">
                          <a:solidFill>
                            <a:srgbClr val="000000"/>
                          </a:solidFill>
                          <a:latin typeface="Calibri"/>
                        </a:rPr>
                        <a:t> НДК - Конгресен център София ЕАД </a:t>
                      </a:r>
                    </a:p>
                  </a:txBody>
                  <a:tcPr marL="0" marR="0" marT="0" marB="0" anchor="ctr"/>
                </a:tc>
                <a:tc>
                  <a:txBody>
                    <a:bodyPr/>
                    <a:lstStyle/>
                    <a:p>
                      <a:pPr algn="ctr" fontAlgn="ctr"/>
                      <a:r>
                        <a:rPr lang="bg-BG" sz="1000" b="0" i="0" u="none" strike="noStrike">
                          <a:solidFill>
                            <a:srgbClr val="000000"/>
                          </a:solidFill>
                          <a:latin typeface="Calibri"/>
                        </a:rPr>
                        <a:t> НДК - Фестивален комплекс Варна </a:t>
                      </a:r>
                    </a:p>
                  </a:txBody>
                  <a:tcPr marL="0" marR="0" marT="0" marB="0" anchor="ctr"/>
                </a:tc>
                <a:tc>
                  <a:txBody>
                    <a:bodyPr/>
                    <a:lstStyle/>
                    <a:p>
                      <a:pPr algn="ctr" fontAlgn="ctr"/>
                      <a:r>
                        <a:rPr lang="ru-RU" sz="1000" b="0" i="0" u="none" strike="noStrike">
                          <a:solidFill>
                            <a:srgbClr val="000000"/>
                          </a:solidFill>
                          <a:latin typeface="Calibri"/>
                        </a:rPr>
                        <a:t> Сводиран НДК - Конгресен Център София ЕАД </a:t>
                      </a:r>
                    </a:p>
                  </a:txBody>
                  <a:tcPr marL="0" marR="0" marT="0" marB="0" anchor="ctr"/>
                </a:tc>
              </a:tr>
              <a:tr h="220672">
                <a:tc>
                  <a:txBody>
                    <a:bodyPr/>
                    <a:lstStyle/>
                    <a:p>
                      <a:pPr algn="l" fontAlgn="b"/>
                      <a:endParaRPr lang="en-GB" sz="1050" b="1" i="0" u="none" strike="noStrike" dirty="0">
                        <a:solidFill>
                          <a:srgbClr val="000000"/>
                        </a:solidFill>
                        <a:latin typeface="Calibri"/>
                      </a:endParaRPr>
                    </a:p>
                  </a:txBody>
                  <a:tcPr marL="8759" marR="8759" marT="8759" marB="0" anchor="b"/>
                </a:tc>
                <a:tc>
                  <a:txBody>
                    <a:bodyPr/>
                    <a:lstStyle/>
                    <a:p>
                      <a:pPr algn="ctr" fontAlgn="ctr"/>
                      <a:r>
                        <a:rPr lang="en-US" sz="1000" b="0" i="0" u="none" strike="noStrike">
                          <a:solidFill>
                            <a:srgbClr val="000000"/>
                          </a:solidFill>
                          <a:latin typeface="Calibri"/>
                        </a:rPr>
                        <a:t>30/06/2013</a:t>
                      </a:r>
                    </a:p>
                  </a:txBody>
                  <a:tcPr marL="0" marR="0" marT="0" marB="0" anchor="ctr"/>
                </a:tc>
                <a:tc>
                  <a:txBody>
                    <a:bodyPr/>
                    <a:lstStyle/>
                    <a:p>
                      <a:pPr algn="ctr" fontAlgn="ctr"/>
                      <a:r>
                        <a:rPr lang="en-US" sz="1000" b="0" i="0" u="none" strike="noStrike">
                          <a:solidFill>
                            <a:srgbClr val="000000"/>
                          </a:solidFill>
                          <a:latin typeface="Calibri"/>
                        </a:rPr>
                        <a:t>30/06/2013</a:t>
                      </a:r>
                    </a:p>
                  </a:txBody>
                  <a:tcPr marL="0" marR="0" marT="0" marB="0" anchor="ctr"/>
                </a:tc>
                <a:tc>
                  <a:txBody>
                    <a:bodyPr/>
                    <a:lstStyle/>
                    <a:p>
                      <a:pPr algn="ctr" fontAlgn="ctr"/>
                      <a:r>
                        <a:rPr lang="en-US" sz="1000" b="0" i="0" u="none" strike="noStrike">
                          <a:solidFill>
                            <a:srgbClr val="000000"/>
                          </a:solidFill>
                          <a:latin typeface="Calibri"/>
                        </a:rPr>
                        <a:t>30/06/2013</a:t>
                      </a:r>
                    </a:p>
                  </a:txBody>
                  <a:tcPr marL="0" marR="0" marT="0" marB="0" anchor="ctr"/>
                </a:tc>
                <a:tc>
                  <a:txBody>
                    <a:bodyPr/>
                    <a:lstStyle/>
                    <a:p>
                      <a:pPr algn="ctr" fontAlgn="ctr"/>
                      <a:r>
                        <a:rPr lang="en-US" sz="1000" b="0" i="0" u="none" strike="noStrike" dirty="0">
                          <a:solidFill>
                            <a:srgbClr val="000000"/>
                          </a:solidFill>
                          <a:latin typeface="Calibri"/>
                        </a:rPr>
                        <a:t>30/06/2012</a:t>
                      </a:r>
                    </a:p>
                  </a:txBody>
                  <a:tcPr marL="0" marR="0" marT="0" marB="0" anchor="ctr"/>
                </a:tc>
                <a:tc>
                  <a:txBody>
                    <a:bodyPr/>
                    <a:lstStyle/>
                    <a:p>
                      <a:pPr algn="ctr" fontAlgn="ctr"/>
                      <a:r>
                        <a:rPr lang="en-US" sz="1000" b="0" i="0" u="none" strike="noStrike">
                          <a:solidFill>
                            <a:srgbClr val="000000"/>
                          </a:solidFill>
                          <a:latin typeface="Calibri"/>
                        </a:rPr>
                        <a:t>30/06/2012</a:t>
                      </a:r>
                    </a:p>
                  </a:txBody>
                  <a:tcPr marL="0" marR="0" marT="0" marB="0" anchor="ctr"/>
                </a:tc>
                <a:tc>
                  <a:txBody>
                    <a:bodyPr/>
                    <a:lstStyle/>
                    <a:p>
                      <a:pPr algn="ctr" fontAlgn="ctr"/>
                      <a:r>
                        <a:rPr lang="en-US" sz="1000" b="0" i="0" u="none" strike="noStrike">
                          <a:solidFill>
                            <a:srgbClr val="000000"/>
                          </a:solidFill>
                          <a:latin typeface="Calibri"/>
                        </a:rPr>
                        <a:t>30/06/2012</a:t>
                      </a:r>
                    </a:p>
                  </a:txBody>
                  <a:tcPr marL="0" marR="0" marT="0" marB="0" anchor="ctr"/>
                </a:tc>
              </a:tr>
              <a:tr h="220672">
                <a:tc>
                  <a:txBody>
                    <a:bodyPr/>
                    <a:lstStyle/>
                    <a:p>
                      <a:pPr algn="l" fontAlgn="b"/>
                      <a:endParaRPr lang="en-GB" sz="1050" b="1" i="0" u="none" strike="noStrike" dirty="0">
                        <a:solidFill>
                          <a:srgbClr val="000000"/>
                        </a:solidFill>
                        <a:latin typeface="Calibri"/>
                      </a:endParaRPr>
                    </a:p>
                  </a:txBody>
                  <a:tcPr marL="8759" marR="8759" marT="8759" marB="0" anchor="b"/>
                </a:tc>
                <a:tc>
                  <a:txBody>
                    <a:bodyPr/>
                    <a:lstStyle/>
                    <a:p>
                      <a:pPr algn="ctr" fontAlgn="ctr"/>
                      <a:r>
                        <a:rPr lang="en-US" sz="1000" b="0" i="0" u="none" strike="noStrike">
                          <a:solidFill>
                            <a:srgbClr val="000000"/>
                          </a:solidFill>
                          <a:latin typeface="Calibri"/>
                        </a:rPr>
                        <a:t>`000</a:t>
                      </a:r>
                    </a:p>
                  </a:txBody>
                  <a:tcPr marL="0" marR="0" marT="0" marB="0" anchor="ctr"/>
                </a:tc>
                <a:tc>
                  <a:txBody>
                    <a:bodyPr/>
                    <a:lstStyle/>
                    <a:p>
                      <a:pPr algn="ctr" fontAlgn="ctr"/>
                      <a:r>
                        <a:rPr lang="en-US" sz="1000" b="0" i="0" u="none" strike="noStrike">
                          <a:solidFill>
                            <a:srgbClr val="000000"/>
                          </a:solidFill>
                          <a:latin typeface="Calibri"/>
                        </a:rPr>
                        <a:t>`000</a:t>
                      </a:r>
                    </a:p>
                  </a:txBody>
                  <a:tcPr marL="0" marR="0" marT="0" marB="0" anchor="ctr"/>
                </a:tc>
                <a:tc>
                  <a:txBody>
                    <a:bodyPr/>
                    <a:lstStyle/>
                    <a:p>
                      <a:pPr algn="ctr" fontAlgn="ctr"/>
                      <a:r>
                        <a:rPr lang="en-US" sz="1000" b="0" i="0" u="none" strike="noStrike">
                          <a:solidFill>
                            <a:srgbClr val="000000"/>
                          </a:solidFill>
                          <a:latin typeface="Calibri"/>
                        </a:rPr>
                        <a:t> `000 </a:t>
                      </a:r>
                    </a:p>
                  </a:txBody>
                  <a:tcPr marL="0" marR="0" marT="0" marB="0" anchor="ctr"/>
                </a:tc>
                <a:tc>
                  <a:txBody>
                    <a:bodyPr/>
                    <a:lstStyle/>
                    <a:p>
                      <a:pPr algn="ctr" fontAlgn="ctr"/>
                      <a:r>
                        <a:rPr lang="en-US" sz="1000" b="0" i="0" u="none" strike="noStrike" dirty="0">
                          <a:solidFill>
                            <a:srgbClr val="000000"/>
                          </a:solidFill>
                          <a:latin typeface="Calibri"/>
                        </a:rPr>
                        <a:t>`000</a:t>
                      </a:r>
                    </a:p>
                  </a:txBody>
                  <a:tcPr marL="0" marR="0" marT="0" marB="0" anchor="ctr"/>
                </a:tc>
                <a:tc>
                  <a:txBody>
                    <a:bodyPr/>
                    <a:lstStyle/>
                    <a:p>
                      <a:pPr algn="ctr" fontAlgn="ctr"/>
                      <a:r>
                        <a:rPr lang="en-US" sz="1000" b="0" i="0" u="none" strike="noStrike" dirty="0">
                          <a:solidFill>
                            <a:srgbClr val="000000"/>
                          </a:solidFill>
                          <a:latin typeface="Calibri"/>
                        </a:rPr>
                        <a:t>`000</a:t>
                      </a:r>
                    </a:p>
                  </a:txBody>
                  <a:tcPr marL="0" marR="0" marT="0" marB="0" anchor="ctr"/>
                </a:tc>
                <a:tc>
                  <a:txBody>
                    <a:bodyPr/>
                    <a:lstStyle/>
                    <a:p>
                      <a:pPr algn="ctr" fontAlgn="ctr"/>
                      <a:r>
                        <a:rPr lang="en-US" sz="1000" b="0" i="0" u="none" strike="noStrike">
                          <a:solidFill>
                            <a:srgbClr val="000000"/>
                          </a:solidFill>
                          <a:latin typeface="Calibri"/>
                        </a:rPr>
                        <a:t>`000</a:t>
                      </a:r>
                    </a:p>
                  </a:txBody>
                  <a:tcPr marL="0" marR="0" marT="0" marB="0" anchor="ctr"/>
                </a:tc>
              </a:tr>
              <a:tr h="220672">
                <a:tc>
                  <a:txBody>
                    <a:bodyPr/>
                    <a:lstStyle/>
                    <a:p>
                      <a:pPr algn="l" rtl="0" fontAlgn="b"/>
                      <a:r>
                        <a:rPr lang="ru-RU" sz="1050" u="none" strike="noStrike" dirty="0"/>
                        <a:t> Резултат за периода преди данъци </a:t>
                      </a:r>
                      <a:endParaRPr lang="ru-RU" sz="1050" b="1" i="0" u="none" strike="noStrike" dirty="0">
                        <a:solidFill>
                          <a:srgbClr val="000000"/>
                        </a:solidFill>
                        <a:latin typeface="Calibri"/>
                      </a:endParaRPr>
                    </a:p>
                  </a:txBody>
                  <a:tcPr marL="8759" marR="8759" marT="8759" marB="0" anchor="b"/>
                </a:tc>
                <a:tc>
                  <a:txBody>
                    <a:bodyPr/>
                    <a:lstStyle/>
                    <a:p>
                      <a:pPr algn="r" fontAlgn="ctr"/>
                      <a:r>
                        <a:rPr lang="en-US" sz="1000" b="0" i="0" u="none" strike="noStrike">
                          <a:solidFill>
                            <a:srgbClr val="000000"/>
                          </a:solidFill>
                          <a:latin typeface="Calibri"/>
                        </a:rPr>
                        <a:t>(-1 078)</a:t>
                      </a:r>
                    </a:p>
                  </a:txBody>
                  <a:tcPr marL="0" marR="0" marT="0" marB="0" anchor="ctr"/>
                </a:tc>
                <a:tc>
                  <a:txBody>
                    <a:bodyPr/>
                    <a:lstStyle/>
                    <a:p>
                      <a:pPr algn="r" fontAlgn="ctr"/>
                      <a:r>
                        <a:rPr lang="en-US" sz="1000" b="0" i="0" u="none" strike="noStrike">
                          <a:solidFill>
                            <a:srgbClr val="000000"/>
                          </a:solidFill>
                          <a:latin typeface="Calibri"/>
                        </a:rPr>
                        <a:t>51 </a:t>
                      </a:r>
                    </a:p>
                  </a:txBody>
                  <a:tcPr marL="0" marR="0" marT="0" marB="0" anchor="ctr"/>
                </a:tc>
                <a:tc>
                  <a:txBody>
                    <a:bodyPr/>
                    <a:lstStyle/>
                    <a:p>
                      <a:pPr algn="r" fontAlgn="ctr"/>
                      <a:r>
                        <a:rPr lang="en-US" sz="1000" b="0" i="0" u="none" strike="noStrike">
                          <a:solidFill>
                            <a:srgbClr val="000000"/>
                          </a:solidFill>
                          <a:latin typeface="Calibri"/>
                        </a:rPr>
                        <a:t>(-1 028)</a:t>
                      </a:r>
                    </a:p>
                  </a:txBody>
                  <a:tcPr marL="0" marR="0" marT="0" marB="0" anchor="ctr"/>
                </a:tc>
                <a:tc>
                  <a:txBody>
                    <a:bodyPr/>
                    <a:lstStyle/>
                    <a:p>
                      <a:pPr algn="r" fontAlgn="ctr"/>
                      <a:r>
                        <a:rPr lang="en-US" sz="1000" b="0" i="0" u="none" strike="noStrike">
                          <a:solidFill>
                            <a:srgbClr val="000000"/>
                          </a:solidFill>
                          <a:latin typeface="Calibri"/>
                        </a:rPr>
                        <a:t>(-1 408)</a:t>
                      </a:r>
                    </a:p>
                  </a:txBody>
                  <a:tcPr marL="0" marR="0" marT="0" marB="0" anchor="ctr"/>
                </a:tc>
                <a:tc>
                  <a:txBody>
                    <a:bodyPr/>
                    <a:lstStyle/>
                    <a:p>
                      <a:pPr algn="r" fontAlgn="ctr"/>
                      <a:r>
                        <a:rPr lang="en-US" sz="1000" b="0" i="0" u="none" strike="noStrike" dirty="0">
                          <a:solidFill>
                            <a:srgbClr val="000000"/>
                          </a:solidFill>
                          <a:latin typeface="Calibri"/>
                        </a:rPr>
                        <a:t>(-37)</a:t>
                      </a:r>
                    </a:p>
                  </a:txBody>
                  <a:tcPr marL="0" marR="0" marT="0" marB="0" anchor="ctr"/>
                </a:tc>
                <a:tc>
                  <a:txBody>
                    <a:bodyPr/>
                    <a:lstStyle/>
                    <a:p>
                      <a:pPr algn="r" fontAlgn="ctr"/>
                      <a:r>
                        <a:rPr lang="en-US" sz="1000" b="0" i="0" u="none" strike="noStrike" dirty="0">
                          <a:solidFill>
                            <a:srgbClr val="000000"/>
                          </a:solidFill>
                          <a:latin typeface="Calibri"/>
                        </a:rPr>
                        <a:t>(-1 445)</a:t>
                      </a:r>
                    </a:p>
                  </a:txBody>
                  <a:tcPr marL="0" marR="0" marT="0" marB="0" anchor="ctr"/>
                </a:tc>
              </a:tr>
              <a:tr h="220672">
                <a:tc>
                  <a:txBody>
                    <a:bodyPr/>
                    <a:lstStyle/>
                    <a:p>
                      <a:pPr algn="l" rtl="0" fontAlgn="b"/>
                      <a:r>
                        <a:rPr lang="bg-BG" sz="1050" u="none" strike="noStrike"/>
                        <a:t> Разходи за амортизация </a:t>
                      </a:r>
                      <a:endParaRPr lang="bg-BG" sz="1050" b="0" i="0" u="none" strike="noStrike">
                        <a:solidFill>
                          <a:srgbClr val="000000"/>
                        </a:solidFill>
                        <a:latin typeface="Calibri"/>
                      </a:endParaRPr>
                    </a:p>
                  </a:txBody>
                  <a:tcPr marL="8759" marR="8759" marT="8759" marB="0" anchor="b"/>
                </a:tc>
                <a:tc>
                  <a:txBody>
                    <a:bodyPr/>
                    <a:lstStyle/>
                    <a:p>
                      <a:pPr algn="r" fontAlgn="ctr"/>
                      <a:r>
                        <a:rPr lang="en-US" sz="1000" b="0" i="0" u="none" strike="noStrike">
                          <a:solidFill>
                            <a:srgbClr val="000000"/>
                          </a:solidFill>
                          <a:latin typeface="Calibri"/>
                        </a:rPr>
                        <a:t>(-1 713)</a:t>
                      </a:r>
                    </a:p>
                  </a:txBody>
                  <a:tcPr marL="0" marR="0" marT="0" marB="0" anchor="ctr"/>
                </a:tc>
                <a:tc>
                  <a:txBody>
                    <a:bodyPr/>
                    <a:lstStyle/>
                    <a:p>
                      <a:pPr algn="r" fontAlgn="ctr"/>
                      <a:r>
                        <a:rPr lang="en-US" sz="1000" b="0" i="0" u="none" strike="noStrike">
                          <a:solidFill>
                            <a:srgbClr val="000000"/>
                          </a:solidFill>
                          <a:latin typeface="Calibri"/>
                        </a:rPr>
                        <a:t>(-18)</a:t>
                      </a:r>
                    </a:p>
                  </a:txBody>
                  <a:tcPr marL="0" marR="0" marT="0" marB="0" anchor="ctr"/>
                </a:tc>
                <a:tc>
                  <a:txBody>
                    <a:bodyPr/>
                    <a:lstStyle/>
                    <a:p>
                      <a:pPr algn="r" fontAlgn="ctr"/>
                      <a:r>
                        <a:rPr lang="en-US" sz="1000" b="0" i="0" u="none" strike="noStrike">
                          <a:solidFill>
                            <a:srgbClr val="000000"/>
                          </a:solidFill>
                          <a:latin typeface="Calibri"/>
                        </a:rPr>
                        <a:t>(-1 731)</a:t>
                      </a:r>
                    </a:p>
                  </a:txBody>
                  <a:tcPr marL="0" marR="0" marT="0" marB="0" anchor="ctr"/>
                </a:tc>
                <a:tc>
                  <a:txBody>
                    <a:bodyPr/>
                    <a:lstStyle/>
                    <a:p>
                      <a:pPr algn="r" fontAlgn="ctr"/>
                      <a:r>
                        <a:rPr lang="en-US" sz="1000" b="0" i="0" u="none" strike="noStrike">
                          <a:solidFill>
                            <a:srgbClr val="000000"/>
                          </a:solidFill>
                          <a:latin typeface="Calibri"/>
                        </a:rPr>
                        <a:t>(-1 719)</a:t>
                      </a:r>
                    </a:p>
                  </a:txBody>
                  <a:tcPr marL="0" marR="0" marT="0" marB="0" anchor="ctr"/>
                </a:tc>
                <a:tc>
                  <a:txBody>
                    <a:bodyPr/>
                    <a:lstStyle/>
                    <a:p>
                      <a:pPr algn="r" fontAlgn="ctr"/>
                      <a:r>
                        <a:rPr lang="en-US" sz="1000" b="0" i="0" u="none" strike="noStrike">
                          <a:solidFill>
                            <a:srgbClr val="000000"/>
                          </a:solidFill>
                          <a:latin typeface="Calibri"/>
                        </a:rPr>
                        <a:t>(-18)</a:t>
                      </a:r>
                    </a:p>
                  </a:txBody>
                  <a:tcPr marL="0" marR="0" marT="0" marB="0" anchor="ctr"/>
                </a:tc>
                <a:tc>
                  <a:txBody>
                    <a:bodyPr/>
                    <a:lstStyle/>
                    <a:p>
                      <a:pPr algn="r" fontAlgn="ctr"/>
                      <a:r>
                        <a:rPr lang="en-US" sz="1000" b="0" i="0" u="none" strike="noStrike" dirty="0">
                          <a:solidFill>
                            <a:srgbClr val="000000"/>
                          </a:solidFill>
                          <a:latin typeface="Calibri"/>
                        </a:rPr>
                        <a:t>(-1 736)</a:t>
                      </a:r>
                    </a:p>
                  </a:txBody>
                  <a:tcPr marL="0" marR="0" marT="0" marB="0" anchor="ctr"/>
                </a:tc>
              </a:tr>
              <a:tr h="429891">
                <a:tc>
                  <a:txBody>
                    <a:bodyPr/>
                    <a:lstStyle/>
                    <a:p>
                      <a:pPr algn="l" rtl="0" fontAlgn="b"/>
                      <a:r>
                        <a:rPr lang="ru-RU" sz="1050" b="1" u="sng" strike="noStrike" dirty="0"/>
                        <a:t>Оперативна печалба </a:t>
                      </a:r>
                      <a:r>
                        <a:rPr lang="ru-RU" sz="1050" b="1" u="sng" strike="noStrike" dirty="0" smtClean="0"/>
                        <a:t>/загуба </a:t>
                      </a:r>
                      <a:r>
                        <a:rPr lang="ru-RU" sz="1050" b="1" u="sng" strike="noStrike" dirty="0"/>
                        <a:t>от дейността (EBITDA)</a:t>
                      </a:r>
                      <a:endParaRPr lang="ru-RU" sz="1050" b="1" i="0" u="sng" strike="noStrike" dirty="0">
                        <a:solidFill>
                          <a:srgbClr val="000000"/>
                        </a:solidFill>
                        <a:latin typeface="Calibri"/>
                      </a:endParaRPr>
                    </a:p>
                  </a:txBody>
                  <a:tcPr marL="8759" marR="8759" marT="8759" marB="0" anchor="b"/>
                </a:tc>
                <a:tc>
                  <a:txBody>
                    <a:bodyPr/>
                    <a:lstStyle/>
                    <a:p>
                      <a:pPr algn="r" fontAlgn="ctr"/>
                      <a:r>
                        <a:rPr lang="en-US" sz="1000" b="1" i="0" u="none" strike="noStrike">
                          <a:solidFill>
                            <a:srgbClr val="000000"/>
                          </a:solidFill>
                          <a:latin typeface="Calibri"/>
                        </a:rPr>
                        <a:t>635 </a:t>
                      </a:r>
                    </a:p>
                  </a:txBody>
                  <a:tcPr marL="0" marR="0" marT="0" marB="0" anchor="ctr"/>
                </a:tc>
                <a:tc>
                  <a:txBody>
                    <a:bodyPr/>
                    <a:lstStyle/>
                    <a:p>
                      <a:pPr algn="r" fontAlgn="ctr"/>
                      <a:r>
                        <a:rPr lang="en-US" sz="1000" b="1" i="0" u="none" strike="noStrike">
                          <a:solidFill>
                            <a:srgbClr val="000000"/>
                          </a:solidFill>
                          <a:latin typeface="Calibri"/>
                        </a:rPr>
                        <a:t>68 </a:t>
                      </a:r>
                    </a:p>
                  </a:txBody>
                  <a:tcPr marL="0" marR="0" marT="0" marB="0" anchor="ctr"/>
                </a:tc>
                <a:tc>
                  <a:txBody>
                    <a:bodyPr/>
                    <a:lstStyle/>
                    <a:p>
                      <a:pPr algn="r" fontAlgn="ctr"/>
                      <a:r>
                        <a:rPr lang="en-US" sz="1000" b="1" i="0" u="none" strike="noStrike">
                          <a:solidFill>
                            <a:srgbClr val="000000"/>
                          </a:solidFill>
                          <a:latin typeface="Calibri"/>
                        </a:rPr>
                        <a:t>703 </a:t>
                      </a:r>
                    </a:p>
                  </a:txBody>
                  <a:tcPr marL="0" marR="0" marT="0" marB="0" anchor="ctr"/>
                </a:tc>
                <a:tc>
                  <a:txBody>
                    <a:bodyPr/>
                    <a:lstStyle/>
                    <a:p>
                      <a:pPr algn="r" fontAlgn="ctr"/>
                      <a:r>
                        <a:rPr lang="en-US" sz="1000" b="1" i="0" u="none" strike="noStrike">
                          <a:solidFill>
                            <a:srgbClr val="000000"/>
                          </a:solidFill>
                          <a:latin typeface="Calibri"/>
                        </a:rPr>
                        <a:t>311 </a:t>
                      </a:r>
                    </a:p>
                  </a:txBody>
                  <a:tcPr marL="0" marR="0" marT="0" marB="0" anchor="ctr"/>
                </a:tc>
                <a:tc>
                  <a:txBody>
                    <a:bodyPr/>
                    <a:lstStyle/>
                    <a:p>
                      <a:pPr algn="r" fontAlgn="ctr"/>
                      <a:r>
                        <a:rPr lang="en-US" sz="1000" b="1" i="0" u="none" strike="noStrike">
                          <a:solidFill>
                            <a:srgbClr val="000000"/>
                          </a:solidFill>
                          <a:latin typeface="Calibri"/>
                        </a:rPr>
                        <a:t>(-20)</a:t>
                      </a:r>
                    </a:p>
                  </a:txBody>
                  <a:tcPr marL="0" marR="0" marT="0" marB="0" anchor="ctr"/>
                </a:tc>
                <a:tc>
                  <a:txBody>
                    <a:bodyPr/>
                    <a:lstStyle/>
                    <a:p>
                      <a:pPr algn="r" fontAlgn="ctr"/>
                      <a:r>
                        <a:rPr lang="en-US" sz="1000" b="1" i="0" u="none" strike="noStrike" dirty="0">
                          <a:solidFill>
                            <a:srgbClr val="000000"/>
                          </a:solidFill>
                          <a:latin typeface="Calibri"/>
                        </a:rPr>
                        <a:t>291 </a:t>
                      </a:r>
                    </a:p>
                  </a:txBody>
                  <a:tcPr marL="0" marR="0" marT="0" marB="0" anchor="ctr"/>
                </a:tc>
              </a:tr>
            </a:tbl>
          </a:graphicData>
        </a:graphic>
      </p:graphicFrame>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01000" y="457200"/>
            <a:ext cx="609600" cy="533400"/>
          </a:xfrm>
          <a:prstGeom prst="rect">
            <a:avLst/>
          </a:prstGeom>
        </p:spPr>
      </p:pic>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24</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01752" y="214290"/>
            <a:ext cx="8686800" cy="928694"/>
          </a:xfrm>
        </p:spPr>
        <p:txBody>
          <a:bodyPr>
            <a:normAutofit/>
          </a:bodyPr>
          <a:lstStyle/>
          <a:p>
            <a:pPr algn="ctr"/>
            <a:r>
              <a:rPr lang="bg-BG" sz="1800" dirty="0" smtClean="0">
                <a:effectLst>
                  <a:outerShdw blurRad="38100" dist="38100" dir="2700000" algn="tl">
                    <a:srgbClr val="000000">
                      <a:alpha val="43137"/>
                    </a:srgbClr>
                  </a:outerShdw>
                </a:effectLst>
                <a:latin typeface="+mn-lt"/>
                <a:cs typeface="Calibri" pitchFamily="34" charset="0"/>
              </a:rPr>
              <a:t>Анализ на приходите на “Национален Дворец на Културата – Конгресен Център София” ЕАД за второ тримесечие на 2013г. </a:t>
            </a:r>
            <a:r>
              <a:rPr lang="en-US" sz="1800" dirty="0" smtClean="0">
                <a:effectLst>
                  <a:outerShdw blurRad="38100" dist="38100" dir="2700000" algn="tl">
                    <a:srgbClr val="000000">
                      <a:alpha val="43137"/>
                    </a:srgbClr>
                  </a:outerShdw>
                </a:effectLst>
                <a:latin typeface="+mn-lt"/>
                <a:cs typeface="Calibri" pitchFamily="34" charset="0"/>
              </a:rPr>
              <a:t>(</a:t>
            </a:r>
            <a:r>
              <a:rPr lang="bg-BG" sz="1800" dirty="0" smtClean="0">
                <a:effectLst>
                  <a:outerShdw blurRad="38100" dist="38100" dir="2700000" algn="tl">
                    <a:srgbClr val="000000">
                      <a:alpha val="43137"/>
                    </a:srgbClr>
                  </a:outerShdw>
                </a:effectLst>
                <a:latin typeface="+mn-lt"/>
                <a:cs typeface="Calibri" pitchFamily="34" charset="0"/>
              </a:rPr>
              <a:t>сравнителен анализ спрямо второ тримесечие на 2012г.</a:t>
            </a:r>
            <a:r>
              <a:rPr lang="en-US" sz="1800" dirty="0" smtClean="0">
                <a:effectLst>
                  <a:outerShdw blurRad="38100" dist="38100" dir="2700000" algn="tl">
                    <a:srgbClr val="000000">
                      <a:alpha val="43137"/>
                    </a:srgbClr>
                  </a:outerShdw>
                </a:effectLst>
                <a:latin typeface="+mn-lt"/>
                <a:cs typeface="Calibri" pitchFamily="34" charset="0"/>
              </a:rPr>
              <a:t>)</a:t>
            </a:r>
            <a:endParaRPr lang="en-US" sz="1800" dirty="0">
              <a:effectLst>
                <a:outerShdw blurRad="38100" dist="38100" dir="2700000" algn="tl">
                  <a:srgbClr val="000000">
                    <a:alpha val="43137"/>
                  </a:srgbClr>
                </a:outerShdw>
              </a:effectLst>
              <a:latin typeface="+mn-lt"/>
              <a:cs typeface="Calibri" pitchFamily="34" charset="0"/>
            </a:endParaRPr>
          </a:p>
        </p:txBody>
      </p:sp>
      <p:sp>
        <p:nvSpPr>
          <p:cNvPr id="10" name="TextBox 9"/>
          <p:cNvSpPr txBox="1"/>
          <p:nvPr/>
        </p:nvSpPr>
        <p:spPr>
          <a:xfrm>
            <a:off x="642910" y="1571612"/>
            <a:ext cx="8215370" cy="3754874"/>
          </a:xfrm>
          <a:prstGeom prst="rect">
            <a:avLst/>
          </a:prstGeom>
          <a:noFill/>
        </p:spPr>
        <p:txBody>
          <a:bodyPr wrap="square" rtlCol="0">
            <a:spAutoFit/>
          </a:bodyPr>
          <a:lstStyle/>
          <a:p>
            <a:pPr algn="just"/>
            <a:r>
              <a:rPr lang="bg-BG" sz="2000" dirty="0" smtClean="0">
                <a:effectLst>
                  <a:outerShdw blurRad="38100" dist="38100" dir="2700000" algn="tl">
                    <a:srgbClr val="000000">
                      <a:alpha val="43137"/>
                    </a:srgbClr>
                  </a:outerShdw>
                </a:effectLst>
                <a:latin typeface="Calibri" pitchFamily="34" charset="0"/>
                <a:cs typeface="Calibri" pitchFamily="34" charset="0"/>
              </a:rPr>
              <a:t>СЪДЪРЖАНИЕ:</a:t>
            </a:r>
          </a:p>
          <a:p>
            <a:pPr algn="just"/>
            <a:endParaRPr lang="bg-BG" sz="2000" dirty="0" smtClean="0">
              <a:effectLst>
                <a:outerShdw blurRad="38100" dist="38100" dir="2700000" algn="tl">
                  <a:srgbClr val="000000">
                    <a:alpha val="43137"/>
                  </a:srgbClr>
                </a:outerShdw>
              </a:effectLst>
              <a:latin typeface="Calibri" pitchFamily="34" charset="0"/>
              <a:cs typeface="Calibri" pitchFamily="34" charset="0"/>
            </a:endParaRPr>
          </a:p>
          <a:p>
            <a:pPr lvl="0" algn="just">
              <a:buFont typeface="Wingdings" pitchFamily="2" charset="2"/>
              <a:buChar char="Ø"/>
            </a:pPr>
            <a:r>
              <a:rPr lang="bg-BG" sz="2000" dirty="0" smtClean="0">
                <a:effectLst>
                  <a:outerShdw blurRad="38100" dist="38100" dir="2700000" algn="tl">
                    <a:srgbClr val="000000">
                      <a:alpha val="43137"/>
                    </a:srgbClr>
                  </a:outerShdw>
                </a:effectLst>
                <a:latin typeface="Calibri" pitchFamily="34" charset="0"/>
                <a:cs typeface="Calibri" pitchFamily="34" charset="0"/>
              </a:rPr>
              <a:t>Анализ на приходите на НДК-София за</a:t>
            </a:r>
            <a:r>
              <a:rPr lang="en-US" sz="2000" dirty="0" smtClean="0">
                <a:effectLst>
                  <a:outerShdw blurRad="38100" dist="38100" dir="2700000" algn="tl">
                    <a:srgbClr val="000000">
                      <a:alpha val="43137"/>
                    </a:srgbClr>
                  </a:outerShdw>
                </a:effectLst>
                <a:latin typeface="Calibri" pitchFamily="34" charset="0"/>
                <a:cs typeface="Calibri" pitchFamily="34" charset="0"/>
              </a:rPr>
              <a:t> </a:t>
            </a:r>
            <a:r>
              <a:rPr lang="bg-BG" sz="2000" dirty="0" smtClean="0">
                <a:effectLst>
                  <a:outerShdw blurRad="38100" dist="38100" dir="2700000" algn="tl">
                    <a:srgbClr val="000000">
                      <a:alpha val="43137"/>
                    </a:srgbClr>
                  </a:outerShdw>
                </a:effectLst>
                <a:latin typeface="Calibri" pitchFamily="34" charset="0"/>
                <a:cs typeface="Calibri" pitchFamily="34" charset="0"/>
              </a:rPr>
              <a:t>второ тримесечие на 2013г.;</a:t>
            </a:r>
            <a:endParaRPr lang="en-US" sz="2000" cap="all" dirty="0" smtClean="0">
              <a:solidFill>
                <a:schemeClr val="tx2"/>
              </a:solidFill>
              <a:effectLst>
                <a:outerShdw blurRad="38100" dist="38100" dir="2700000" algn="tl">
                  <a:srgbClr val="000000">
                    <a:alpha val="43137"/>
                  </a:srgbClr>
                </a:outerShdw>
              </a:effectLst>
              <a:latin typeface="Calibri" pitchFamily="34" charset="0"/>
              <a:cs typeface="Calibri" pitchFamily="34" charset="0"/>
            </a:endParaRPr>
          </a:p>
          <a:p>
            <a:pPr algn="just">
              <a:buFont typeface="Wingdings" pitchFamily="2" charset="2"/>
              <a:buChar char="Ø"/>
            </a:pPr>
            <a:r>
              <a:rPr lang="bg-BG" sz="2000" dirty="0" smtClean="0">
                <a:effectLst>
                  <a:outerShdw blurRad="38100" dist="38100" dir="2700000" algn="tl">
                    <a:srgbClr val="000000">
                      <a:alpha val="43137"/>
                    </a:srgbClr>
                  </a:outerShdw>
                </a:effectLst>
                <a:latin typeface="Calibri" pitchFamily="34" charset="0"/>
                <a:cs typeface="Calibri" pitchFamily="34" charset="0"/>
              </a:rPr>
              <a:t>Основни изводи и акценти в анализа на приходите на НДК-София за второ тримесечие на 2013г.;</a:t>
            </a:r>
          </a:p>
          <a:p>
            <a:pPr algn="just">
              <a:buFont typeface="Wingdings" pitchFamily="2" charset="2"/>
              <a:buChar char="Ø"/>
            </a:pPr>
            <a:r>
              <a:rPr lang="bg-BG" sz="2000" dirty="0" smtClean="0">
                <a:effectLst>
                  <a:outerShdw blurRad="38100" dist="38100" dir="2700000" algn="tl">
                    <a:srgbClr val="000000">
                      <a:alpha val="43137"/>
                    </a:srgbClr>
                  </a:outerShdw>
                </a:effectLst>
                <a:latin typeface="Calibri" pitchFamily="34" charset="0"/>
                <a:cs typeface="Calibri" pitchFamily="34" charset="0"/>
              </a:rPr>
              <a:t>Анализ на приходите на Фестивален Комплекс-Варна за</a:t>
            </a:r>
            <a:r>
              <a:rPr lang="en-US" sz="2000" dirty="0" smtClean="0">
                <a:effectLst>
                  <a:outerShdw blurRad="38100" dist="38100" dir="2700000" algn="tl">
                    <a:srgbClr val="000000">
                      <a:alpha val="43137"/>
                    </a:srgbClr>
                  </a:outerShdw>
                </a:effectLst>
                <a:latin typeface="Calibri" pitchFamily="34" charset="0"/>
                <a:cs typeface="Calibri" pitchFamily="34" charset="0"/>
              </a:rPr>
              <a:t> </a:t>
            </a:r>
            <a:r>
              <a:rPr lang="bg-BG" sz="2000" dirty="0" smtClean="0">
                <a:effectLst>
                  <a:outerShdw blurRad="38100" dist="38100" dir="2700000" algn="tl">
                    <a:srgbClr val="000000">
                      <a:alpha val="43137"/>
                    </a:srgbClr>
                  </a:outerShdw>
                </a:effectLst>
                <a:latin typeface="Calibri" pitchFamily="34" charset="0"/>
                <a:cs typeface="Calibri" pitchFamily="34" charset="0"/>
              </a:rPr>
              <a:t>второ тримесечие на 2013г.;</a:t>
            </a:r>
          </a:p>
          <a:p>
            <a:pPr algn="just">
              <a:buFont typeface="Wingdings" pitchFamily="2" charset="2"/>
              <a:buChar char="Ø"/>
            </a:pPr>
            <a:r>
              <a:rPr lang="bg-BG" sz="2000" dirty="0" smtClean="0">
                <a:effectLst>
                  <a:outerShdw blurRad="38100" dist="38100" dir="2700000" algn="tl">
                    <a:srgbClr val="000000">
                      <a:alpha val="43137"/>
                    </a:srgbClr>
                  </a:outerShdw>
                </a:effectLst>
                <a:latin typeface="Calibri" pitchFamily="34" charset="0"/>
                <a:cs typeface="Calibri" pitchFamily="34" charset="0"/>
              </a:rPr>
              <a:t>Основни изводи и акценти в анализа на приходите на Фестивален Комплекс-Варна за второ тримесемчие на 2013г.</a:t>
            </a:r>
            <a:r>
              <a:rPr lang="en-US" sz="2000" dirty="0" smtClean="0">
                <a:effectLst>
                  <a:outerShdw blurRad="38100" dist="38100" dir="2700000" algn="tl">
                    <a:srgbClr val="000000">
                      <a:alpha val="43137"/>
                    </a:srgbClr>
                  </a:outerShdw>
                </a:effectLst>
                <a:latin typeface="Calibri" pitchFamily="34" charset="0"/>
                <a:cs typeface="Calibri" pitchFamily="34" charset="0"/>
              </a:rPr>
              <a:t>;</a:t>
            </a:r>
          </a:p>
          <a:p>
            <a:pPr algn="just">
              <a:buFont typeface="Wingdings" pitchFamily="2" charset="2"/>
              <a:buChar char="Ø"/>
            </a:pPr>
            <a:r>
              <a:rPr lang="bg-BG" sz="2000" dirty="0" smtClean="0">
                <a:effectLst>
                  <a:outerShdw blurRad="38100" dist="38100" dir="2700000" algn="tl">
                    <a:srgbClr val="000000">
                      <a:alpha val="43137"/>
                    </a:srgbClr>
                  </a:outerShdw>
                </a:effectLst>
                <a:latin typeface="Calibri" pitchFamily="34" charset="0"/>
                <a:cs typeface="Calibri" pitchFamily="34" charset="0"/>
              </a:rPr>
              <a:t>Приложения – справка за приходите на НДК София и ФК Варна за второ тримесечие на 2013г. и 2012г.</a:t>
            </a:r>
          </a:p>
          <a:p>
            <a:pPr>
              <a:buFont typeface="Wingdings" pitchFamily="2" charset="2"/>
              <a:buChar char="Ø"/>
            </a:pPr>
            <a:endParaRPr lang="en-US" dirty="0"/>
          </a:p>
        </p:txBody>
      </p:sp>
      <p:sp>
        <p:nvSpPr>
          <p:cNvPr id="5"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25</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7200" y="274638"/>
            <a:ext cx="7315200" cy="439718"/>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ндк софия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sp>
        <p:nvSpPr>
          <p:cNvPr id="8" name="Content Placeholder 3"/>
          <p:cNvSpPr txBox="1">
            <a:spLocks/>
          </p:cNvSpPr>
          <p:nvPr/>
        </p:nvSpPr>
        <p:spPr>
          <a:xfrm>
            <a:off x="539552" y="4419600"/>
            <a:ext cx="8280920" cy="1905000"/>
          </a:xfrm>
          <a:prstGeom prst="rect">
            <a:avLst/>
          </a:prstGeom>
        </p:spPr>
        <p:txBody>
          <a:bodyPr>
            <a:normAutofit/>
          </a:bodyPr>
          <a:lstStyle/>
          <a:p>
            <a:pPr lvl="0" algn="just">
              <a:spcBef>
                <a:spcPct val="20000"/>
              </a:spcBef>
              <a:buClr>
                <a:schemeClr val="accent1"/>
              </a:buClr>
              <a:buSzPct val="70000"/>
              <a:defRPr/>
            </a:pPr>
            <a:r>
              <a:rPr kumimoji="0" lang="bg-BG" sz="1400" b="0" i="0" u="none" strike="noStrike" kern="1200" cap="none" spc="0" normalizeH="0" baseline="0" noProof="0" dirty="0" smtClean="0">
                <a:ln>
                  <a:noFill/>
                </a:ln>
                <a:effectLst/>
                <a:uLnTx/>
                <a:uFillTx/>
                <a:latin typeface="Calibri" pitchFamily="34" charset="0"/>
                <a:ea typeface="+mn-ea"/>
                <a:cs typeface="+mn-cs"/>
              </a:rPr>
              <a:t>Стойността на приходите</a:t>
            </a:r>
            <a:r>
              <a:rPr kumimoji="0" lang="en-US" sz="1400" b="0" i="0" u="none" strike="noStrike" kern="1200" cap="none" spc="0" normalizeH="0" baseline="0" noProof="0" dirty="0" smtClean="0">
                <a:ln>
                  <a:noFill/>
                </a:ln>
                <a:effectLst/>
                <a:uLnTx/>
                <a:uFillTx/>
                <a:latin typeface="Calibri" pitchFamily="34" charset="0"/>
                <a:ea typeface="+mn-ea"/>
                <a:cs typeface="+mn-cs"/>
              </a:rPr>
              <a:t> </a:t>
            </a:r>
            <a:r>
              <a:rPr kumimoji="0" lang="bg-BG" sz="1400" b="0" i="0" u="none" strike="noStrike" kern="1200" cap="none" spc="0" normalizeH="0" baseline="0" noProof="0" dirty="0" smtClean="0">
                <a:ln>
                  <a:noFill/>
                </a:ln>
                <a:effectLst/>
                <a:uLnTx/>
                <a:uFillTx/>
                <a:latin typeface="Calibri" pitchFamily="34" charset="0"/>
                <a:ea typeface="+mn-ea"/>
                <a:cs typeface="+mn-cs"/>
              </a:rPr>
              <a:t>на НДК-София за второ тримесечие на 2013г. </a:t>
            </a:r>
            <a:r>
              <a:rPr lang="bg-BG" sz="1400" dirty="0" smtClean="0">
                <a:latin typeface="Calibri" pitchFamily="34" charset="0"/>
              </a:rPr>
              <a:t>е</a:t>
            </a:r>
            <a:r>
              <a:rPr kumimoji="0" lang="bg-BG" sz="1400" b="0" i="0" u="none" strike="noStrike" kern="1200" cap="none" spc="0" normalizeH="0" baseline="0" noProof="0" dirty="0" smtClean="0">
                <a:ln>
                  <a:noFill/>
                </a:ln>
                <a:effectLst/>
                <a:uLnTx/>
                <a:uFillTx/>
                <a:latin typeface="Calibri" pitchFamily="34" charset="0"/>
                <a:ea typeface="+mn-ea"/>
                <a:cs typeface="+mn-cs"/>
              </a:rPr>
              <a:t> 2 </a:t>
            </a:r>
            <a:r>
              <a:rPr kumimoji="0" lang="en-US" sz="1400" b="0" i="0" u="none" strike="noStrike" kern="1200" cap="none" spc="0" normalizeH="0" baseline="0" noProof="0" dirty="0" smtClean="0">
                <a:ln>
                  <a:noFill/>
                </a:ln>
                <a:effectLst/>
                <a:uLnTx/>
                <a:uFillTx/>
                <a:latin typeface="Calibri" pitchFamily="34" charset="0"/>
                <a:ea typeface="+mn-ea"/>
                <a:cs typeface="+mn-cs"/>
              </a:rPr>
              <a:t>3</a:t>
            </a:r>
            <a:r>
              <a:rPr kumimoji="0" lang="bg-BG" sz="1400" b="0" i="0" u="none" strike="noStrike" kern="1200" cap="none" spc="0" normalizeH="0" baseline="0" noProof="0" dirty="0" smtClean="0">
                <a:ln>
                  <a:noFill/>
                </a:ln>
                <a:effectLst/>
                <a:uLnTx/>
                <a:uFillTx/>
                <a:latin typeface="Calibri" pitchFamily="34" charset="0"/>
                <a:ea typeface="+mn-ea"/>
                <a:cs typeface="+mn-cs"/>
              </a:rPr>
              <a:t>66 348</a:t>
            </a:r>
            <a:r>
              <a:rPr kumimoji="0" lang="en-US" sz="1400" b="0" i="0" u="none" strike="noStrike" kern="1200" cap="none" spc="0" normalizeH="0" baseline="0" noProof="0" dirty="0" smtClean="0">
                <a:ln>
                  <a:noFill/>
                </a:ln>
                <a:effectLst/>
                <a:uLnTx/>
                <a:uFillTx/>
                <a:latin typeface="Calibri" pitchFamily="34" charset="0"/>
                <a:ea typeface="+mn-ea"/>
                <a:cs typeface="+mn-cs"/>
              </a:rPr>
              <a:t> </a:t>
            </a:r>
            <a:r>
              <a:rPr kumimoji="0" lang="bg-BG" sz="1400" b="0" i="0" u="none" strike="noStrike" kern="1200" cap="none" spc="0" normalizeH="0" baseline="0" noProof="0" dirty="0" smtClean="0">
                <a:ln>
                  <a:noFill/>
                </a:ln>
                <a:effectLst/>
                <a:uLnTx/>
                <a:uFillTx/>
                <a:latin typeface="Calibri" pitchFamily="34" charset="0"/>
                <a:ea typeface="+mn-ea"/>
                <a:cs typeface="+mn-cs"/>
              </a:rPr>
              <a:t>лв. Спрямо миналата година се наблюдава ръ</a:t>
            </a:r>
            <a:r>
              <a:rPr lang="bg-BG" sz="1400" dirty="0" smtClean="0">
                <a:latin typeface="Calibri" pitchFamily="34" charset="0"/>
              </a:rPr>
              <a:t>ст</a:t>
            </a:r>
            <a:r>
              <a:rPr kumimoji="0" lang="bg-BG" sz="1400" b="0" i="0" u="none" strike="noStrike" kern="1200" cap="none" spc="0" normalizeH="0" baseline="0" noProof="0" dirty="0" smtClean="0">
                <a:ln>
                  <a:noFill/>
                </a:ln>
                <a:effectLst/>
                <a:uLnTx/>
                <a:uFillTx/>
                <a:latin typeface="Calibri" pitchFamily="34" charset="0"/>
                <a:ea typeface="+mn-ea"/>
                <a:cs typeface="+mn-cs"/>
              </a:rPr>
              <a:t> от 5% или в абсолютна величина с </a:t>
            </a:r>
            <a:r>
              <a:rPr lang="bg-BG" sz="1400" dirty="0" smtClean="0">
                <a:latin typeface="Calibri" pitchFamily="34" charset="0"/>
              </a:rPr>
              <a:t>104 740 </a:t>
            </a:r>
            <a:r>
              <a:rPr kumimoji="0" lang="bg-BG" sz="1400" b="0" i="0" u="none" strike="noStrike" kern="1200" cap="none" spc="0" normalizeH="0" baseline="0" noProof="0" dirty="0" smtClean="0">
                <a:ln>
                  <a:noFill/>
                </a:ln>
                <a:effectLst/>
                <a:uLnTx/>
                <a:uFillTx/>
                <a:latin typeface="Calibri" pitchFamily="34" charset="0"/>
                <a:ea typeface="+mn-ea"/>
                <a:cs typeface="+mn-cs"/>
              </a:rPr>
              <a:t>лв.</a:t>
            </a:r>
            <a:r>
              <a:rPr kumimoji="0" lang="bg-BG" sz="1400" b="0" i="0" u="none" strike="noStrike" kern="1200" cap="none" spc="0" normalizeH="0" noProof="0" dirty="0" smtClean="0">
                <a:ln>
                  <a:noFill/>
                </a:ln>
                <a:effectLst/>
                <a:uLnTx/>
                <a:uFillTx/>
                <a:latin typeface="Calibri" pitchFamily="34" charset="0"/>
                <a:ea typeface="+mn-ea"/>
                <a:cs typeface="+mn-cs"/>
              </a:rPr>
              <a:t> </a:t>
            </a:r>
            <a:r>
              <a:rPr kumimoji="0" lang="bg-BG" sz="1400" b="0" i="0" u="none" strike="noStrike" kern="1200" cap="none" spc="0" normalizeH="0" baseline="0" noProof="0" dirty="0" smtClean="0">
                <a:ln>
                  <a:noFill/>
                </a:ln>
                <a:effectLst/>
                <a:uLnTx/>
                <a:uFillTx/>
                <a:latin typeface="Calibri" pitchFamily="34" charset="0"/>
                <a:ea typeface="+mn-ea"/>
                <a:cs typeface="+mn-cs"/>
              </a:rPr>
              <a:t>Сравнителният анализ по дейности показва, че изменението се дължи едновременния ефект от увеличението на двете основни приходоопределящи дейности в НДК София – “</a:t>
            </a:r>
            <a:r>
              <a:rPr lang="bg-BG" sz="1400" dirty="0" smtClean="0">
                <a:latin typeface="Calibri" pitchFamily="34" charset="0"/>
              </a:rPr>
              <a:t>приходите от наем на площи по дългосрочни</a:t>
            </a:r>
            <a:r>
              <a:rPr lang="en-US" sz="1400" dirty="0" smtClean="0">
                <a:latin typeface="Calibri" pitchFamily="34" charset="0"/>
              </a:rPr>
              <a:t> </a:t>
            </a:r>
            <a:r>
              <a:rPr lang="bg-BG" sz="1400" dirty="0" smtClean="0">
                <a:latin typeface="Calibri" pitchFamily="34" charset="0"/>
              </a:rPr>
              <a:t>договори” </a:t>
            </a:r>
            <a:r>
              <a:rPr lang="en-US" sz="1400" dirty="0" smtClean="0">
                <a:latin typeface="Calibri" pitchFamily="34" charset="0"/>
              </a:rPr>
              <a:t>(+7</a:t>
            </a:r>
            <a:r>
              <a:rPr lang="bg-BG" sz="1400" dirty="0" smtClean="0">
                <a:latin typeface="Calibri" pitchFamily="34" charset="0"/>
              </a:rPr>
              <a:t>1 хил</a:t>
            </a:r>
            <a:r>
              <a:rPr lang="en-US" sz="1400" dirty="0" smtClean="0">
                <a:latin typeface="Calibri" pitchFamily="34" charset="0"/>
              </a:rPr>
              <a:t> </a:t>
            </a:r>
            <a:r>
              <a:rPr lang="bg-BG" sz="1400" dirty="0" smtClean="0">
                <a:latin typeface="Calibri" pitchFamily="34" charset="0"/>
              </a:rPr>
              <a:t>лв.</a:t>
            </a:r>
            <a:r>
              <a:rPr lang="en-US" sz="1400" dirty="0" smtClean="0">
                <a:latin typeface="Calibri" pitchFamily="34" charset="0"/>
              </a:rPr>
              <a:t>)</a:t>
            </a:r>
            <a:r>
              <a:rPr lang="bg-BG" sz="1400" dirty="0" smtClean="0">
                <a:latin typeface="Calibri" pitchFamily="34" charset="0"/>
              </a:rPr>
              <a:t> и “приходите от реализиране на дейности и прояви” </a:t>
            </a:r>
            <a:r>
              <a:rPr lang="en-US" sz="1400" dirty="0" smtClean="0">
                <a:latin typeface="Calibri" pitchFamily="34" charset="0"/>
              </a:rPr>
              <a:t>(</a:t>
            </a:r>
            <a:r>
              <a:rPr lang="bg-BG" sz="1400" dirty="0" smtClean="0">
                <a:latin typeface="Calibri" pitchFamily="34" charset="0"/>
              </a:rPr>
              <a:t>+</a:t>
            </a:r>
            <a:r>
              <a:rPr lang="en-US" sz="1400" dirty="0" smtClean="0">
                <a:latin typeface="Calibri" pitchFamily="34" charset="0"/>
              </a:rPr>
              <a:t>21</a:t>
            </a:r>
            <a:r>
              <a:rPr lang="bg-BG" sz="1400" dirty="0" smtClean="0">
                <a:latin typeface="Calibri" pitchFamily="34" charset="0"/>
              </a:rPr>
              <a:t> хил. лв.</a:t>
            </a:r>
            <a:r>
              <a:rPr lang="en-US" sz="1400" dirty="0" smtClean="0">
                <a:latin typeface="Calibri" pitchFamily="34" charset="0"/>
              </a:rPr>
              <a:t>)</a:t>
            </a:r>
            <a:r>
              <a:rPr lang="bg-BG" sz="1400" dirty="0" smtClean="0">
                <a:latin typeface="Calibri" pitchFamily="34" charset="0"/>
              </a:rPr>
              <a:t>. “Финансовите приходи” макар и с незначителен дял също допринасят за ръста с допълнителни 15 хил. лв. Наблюдава се обръщане на тенденцията от първото тримесечие, където е реализиран  спад от 4% в общата величина на приходите от дейността.</a:t>
            </a:r>
            <a:endParaRPr kumimoji="0" lang="en-US" sz="1400" b="0" i="0" u="none" strike="noStrike" kern="1200" cap="none" spc="0" normalizeH="0" baseline="0" noProof="0" dirty="0" smtClean="0">
              <a:ln>
                <a:noFill/>
              </a:ln>
              <a:effectLst/>
              <a:uLnTx/>
              <a:uFillTx/>
              <a:latin typeface="Calibri" pitchFamily="34" charset="0"/>
              <a:ea typeface="+mn-ea"/>
              <a:cs typeface="+mn-cs"/>
            </a:endParaRPr>
          </a:p>
        </p:txBody>
      </p:sp>
      <p:sp>
        <p:nvSpPr>
          <p:cNvPr id="6"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26</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0"/>
            <a:ext cx="687663" cy="685800"/>
          </a:xfrm>
          <a:prstGeom prst="rect">
            <a:avLst/>
          </a:prstGeom>
        </p:spPr>
      </p:pic>
      <p:graphicFrame>
        <p:nvGraphicFramePr>
          <p:cNvPr id="11" name="Chart 10"/>
          <p:cNvGraphicFramePr/>
          <p:nvPr/>
        </p:nvGraphicFramePr>
        <p:xfrm>
          <a:off x="304800" y="990600"/>
          <a:ext cx="3901766" cy="3352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nvGraphicFramePr>
        <p:xfrm>
          <a:off x="4419600" y="914400"/>
          <a:ext cx="4495800" cy="3505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962400"/>
            <a:ext cx="8153400" cy="2590800"/>
          </a:xfrm>
        </p:spPr>
        <p:txBody>
          <a:bodyPr>
            <a:normAutofit lnSpcReduction="10000"/>
          </a:bodyPr>
          <a:lstStyle/>
          <a:p>
            <a:pPr marL="0" algn="just">
              <a:buNone/>
            </a:pPr>
            <a:r>
              <a:rPr lang="bg-BG" sz="1400" dirty="0" smtClean="0">
                <a:latin typeface="Calibri" pitchFamily="34" charset="0"/>
              </a:rPr>
              <a:t>При разпределението на приходите по видове дейности, най-голямо перо в приходите заемат “постъпленията от наеми по дългосрочни договори”, като те формират дял от 58%, като запазват тази величина и през настоящата година спрямо миналогодишния период. Второто направление в приходите “п</a:t>
            </a:r>
            <a:r>
              <a:rPr lang="ru-RU" sz="1400" dirty="0" smtClean="0">
                <a:latin typeface="Calibri" pitchFamily="34" charset="0"/>
              </a:rPr>
              <a:t>риходи от управление и организация на дейности по програмна реализация на прояви и маркетингови прояви</a:t>
            </a:r>
            <a:r>
              <a:rPr lang="en-US" sz="1400" dirty="0" smtClean="0">
                <a:latin typeface="Calibri" pitchFamily="34" charset="0"/>
              </a:rPr>
              <a:t>”</a:t>
            </a:r>
            <a:r>
              <a:rPr lang="bg-BG" sz="1400" dirty="0" smtClean="0">
                <a:latin typeface="Calibri" pitchFamily="34" charset="0"/>
              </a:rPr>
              <a:t> заема 40% общите приходи, като също запазва своя дял от миналата година.  Сравнителният анализ спрямо първо тримесечие на годината показва увеличаване дела на приходите от дейности и прояви от 28% до 40% в общата величина на приходите от продажби за сметка на приходите от дългосрочни наемни договори. Тази тенденция е актуална и за миналата година, което показва, че през второто тримесечие на годината се реализират повече приходи от организиране и управление на дейности и прояви спрямо първото при относително запазване в абсолютна стойност на приходите от дълосрочни наемни договори. Незначителен дял заемат финансовите и други приходи в общата величина на приходите от дейността както през миналогодишното, така и през настоящото второ тримесечие.</a:t>
            </a:r>
            <a:endParaRPr lang="en-US" sz="1400" dirty="0">
              <a:latin typeface="Calibri" pitchFamily="34" charset="0"/>
            </a:endParaRPr>
          </a:p>
        </p:txBody>
      </p:sp>
      <p:sp>
        <p:nvSpPr>
          <p:cNvPr id="7"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27</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
        <p:nvSpPr>
          <p:cNvPr id="9" name="Title 1"/>
          <p:cNvSpPr txBox="1">
            <a:spLocks/>
          </p:cNvSpPr>
          <p:nvPr/>
        </p:nvSpPr>
        <p:spPr>
          <a:xfrm>
            <a:off x="457200" y="188640"/>
            <a:ext cx="7010400" cy="504056"/>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ндк софия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48599" y="0"/>
            <a:ext cx="661987" cy="533400"/>
          </a:xfrm>
          <a:prstGeom prst="rect">
            <a:avLst/>
          </a:prstGeom>
        </p:spPr>
      </p:pic>
      <p:graphicFrame>
        <p:nvGraphicFramePr>
          <p:cNvPr id="13" name="Chart 12"/>
          <p:cNvGraphicFramePr/>
          <p:nvPr/>
        </p:nvGraphicFramePr>
        <p:xfrm>
          <a:off x="152400" y="457200"/>
          <a:ext cx="4419600" cy="3581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nvGraphicFramePr>
        <p:xfrm>
          <a:off x="4724400" y="533400"/>
          <a:ext cx="3953747" cy="3585234"/>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51520" y="4648200"/>
            <a:ext cx="8640960" cy="1384995"/>
          </a:xfrm>
          <a:prstGeom prst="rect">
            <a:avLst/>
          </a:prstGeom>
          <a:noFill/>
        </p:spPr>
        <p:txBody>
          <a:bodyPr wrap="square" rtlCol="0">
            <a:spAutoFit/>
          </a:bodyPr>
          <a:lstStyle/>
          <a:p>
            <a:pPr algn="just"/>
            <a:r>
              <a:rPr lang="bg-BG" sz="1400" dirty="0" smtClean="0">
                <a:latin typeface="Calibri" pitchFamily="34" charset="0"/>
              </a:rPr>
              <a:t>Общата стойност на “приходите от отдаване под наем на площи по дългосрочни договори” за второ тримесечие на 2013г е 1 380 243 лв. Спрямо миналата година наблюдаваме ръст в нивото на приходите с 5% или 69 784 лв., като се запазва тенденцияна от първо тримесечие на ръст, дори с по-висок темп</a:t>
            </a:r>
            <a:r>
              <a:rPr lang="en-US" sz="1400" dirty="0" smtClean="0">
                <a:latin typeface="Calibri" pitchFamily="34" charset="0"/>
              </a:rPr>
              <a:t> (</a:t>
            </a:r>
            <a:r>
              <a:rPr lang="bg-BG" sz="1400" dirty="0" smtClean="0">
                <a:latin typeface="Calibri" pitchFamily="34" charset="0"/>
              </a:rPr>
              <a:t>от +2% на +5%</a:t>
            </a:r>
            <a:r>
              <a:rPr lang="en-US" sz="1400" dirty="0" smtClean="0">
                <a:latin typeface="Calibri" pitchFamily="34" charset="0"/>
              </a:rPr>
              <a:t>)</a:t>
            </a:r>
            <a:r>
              <a:rPr lang="bg-BG" sz="1400" dirty="0" smtClean="0">
                <a:latin typeface="Calibri" pitchFamily="34" charset="0"/>
              </a:rPr>
              <a:t>. Сравнителният анализ по видове наемни площи показва, че спадът в приходите от офисни и складови площи е напълно компенсиран от ръста в останалите отдавани под наем площи, както и от по-големи постъпления от такса управление, които нарастват повече от  два пъти.</a:t>
            </a:r>
            <a:endParaRPr lang="en-US" sz="1400" dirty="0"/>
          </a:p>
        </p:txBody>
      </p:sp>
      <p:sp>
        <p:nvSpPr>
          <p:cNvPr id="5"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28</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
        <p:nvSpPr>
          <p:cNvPr id="6" name="Title 1"/>
          <p:cNvSpPr txBox="1">
            <a:spLocks/>
          </p:cNvSpPr>
          <p:nvPr/>
        </p:nvSpPr>
        <p:spPr>
          <a:xfrm>
            <a:off x="457200" y="188640"/>
            <a:ext cx="7086600" cy="504056"/>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ндк софия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0"/>
            <a:ext cx="687663" cy="609600"/>
          </a:xfrm>
          <a:prstGeom prst="rect">
            <a:avLst/>
          </a:prstGeom>
        </p:spPr>
      </p:pic>
      <p:graphicFrame>
        <p:nvGraphicFramePr>
          <p:cNvPr id="8" name="Chart 7"/>
          <p:cNvGraphicFramePr/>
          <p:nvPr/>
        </p:nvGraphicFramePr>
        <p:xfrm>
          <a:off x="228600" y="609600"/>
          <a:ext cx="3937773" cy="40370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4267200" y="609600"/>
          <a:ext cx="4648200" cy="4038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785786" y="4365104"/>
            <a:ext cx="7500990" cy="1815882"/>
          </a:xfrm>
          <a:prstGeom prst="rect">
            <a:avLst/>
          </a:prstGeom>
          <a:noFill/>
        </p:spPr>
        <p:txBody>
          <a:bodyPr wrap="square" rtlCol="0">
            <a:spAutoFit/>
          </a:bodyPr>
          <a:lstStyle/>
          <a:p>
            <a:pPr algn="just"/>
            <a:r>
              <a:rPr lang="bg-BG" sz="1400" dirty="0" smtClean="0">
                <a:latin typeface="Calibri" pitchFamily="34" charset="0"/>
                <a:cs typeface="Calibri" pitchFamily="34" charset="0"/>
              </a:rPr>
              <a:t>Второто  приходоносно направление в приходите от дейността на НДК София - “приходите от организация и управлнеие на дейности по програмна реализация на прояви” достига стойност от 957 хил лв. Спрямо миналата година, същите бележат ръст от 2% , нараствайки от 937 хил лв. до 957 хил лв. При разпределението по видове прояви, се вижда, че увеличението се дължи изцяло на “външните прояви”, чиито ръст компенсира изцяло спада в приходите от  “вътрешни прояви”. Спрямо първо тримесечие на 2013г. се запазва тенденцията на ръст на второто приходоопределящо направление в дейността на НДК София, но този път имаме смяна в ролите на отделните прояви допринесли за настоящия ръст.   </a:t>
            </a:r>
          </a:p>
        </p:txBody>
      </p:sp>
      <p:sp>
        <p:nvSpPr>
          <p:cNvPr id="5" name="Title 1"/>
          <p:cNvSpPr txBox="1">
            <a:spLocks/>
          </p:cNvSpPr>
          <p:nvPr/>
        </p:nvSpPr>
        <p:spPr>
          <a:xfrm>
            <a:off x="457200" y="188640"/>
            <a:ext cx="7010400" cy="504056"/>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ндк софия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sp>
        <p:nvSpPr>
          <p:cNvPr id="6"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29</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0"/>
            <a:ext cx="687663" cy="609600"/>
          </a:xfrm>
          <a:prstGeom prst="rect">
            <a:avLst/>
          </a:prstGeom>
        </p:spPr>
      </p:pic>
      <p:graphicFrame>
        <p:nvGraphicFramePr>
          <p:cNvPr id="8" name="Chart 7"/>
          <p:cNvGraphicFramePr/>
          <p:nvPr/>
        </p:nvGraphicFramePr>
        <p:xfrm>
          <a:off x="304800" y="762000"/>
          <a:ext cx="4123628" cy="3505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p:nvPr/>
        </p:nvGraphicFramePr>
        <p:xfrm>
          <a:off x="4572000" y="533400"/>
          <a:ext cx="4267200" cy="37338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graphicFrame>
        <p:nvGraphicFramePr>
          <p:cNvPr id="5" name="Table 4"/>
          <p:cNvGraphicFramePr>
            <a:graphicFrameLocks noGrp="1"/>
          </p:cNvGraphicFramePr>
          <p:nvPr/>
        </p:nvGraphicFramePr>
        <p:xfrm>
          <a:off x="457200" y="1143006"/>
          <a:ext cx="8077200" cy="4955127"/>
        </p:xfrm>
        <a:graphic>
          <a:graphicData uri="http://schemas.openxmlformats.org/drawingml/2006/table">
            <a:tbl>
              <a:tblPr/>
              <a:tblGrid>
                <a:gridCol w="2209800"/>
                <a:gridCol w="990600"/>
                <a:gridCol w="914400"/>
                <a:gridCol w="990600"/>
                <a:gridCol w="990600"/>
                <a:gridCol w="914400"/>
                <a:gridCol w="1066800"/>
              </a:tblGrid>
              <a:tr h="386817">
                <a:tc>
                  <a:txBody>
                    <a:bodyPr/>
                    <a:lstStyle/>
                    <a:p>
                      <a:pPr algn="l" fontAlgn="b"/>
                      <a:r>
                        <a:rPr lang="bg-BG" sz="1000" b="0" i="0" u="none" strike="noStrike">
                          <a:solidFill>
                            <a:srgbClr val="000000"/>
                          </a:solidFill>
                          <a:latin typeface="Calibri"/>
                        </a:rPr>
                        <a:t> ИМЕ НА ДРУЖЕСТВОТО </a:t>
                      </a:r>
                    </a:p>
                  </a:txBody>
                  <a:tcPr marL="0" marR="0" marT="0" marB="0" anchor="b">
                    <a:lnL>
                      <a:noFill/>
                    </a:lnL>
                    <a:lnR>
                      <a:noFill/>
                    </a:lnR>
                    <a:lnT>
                      <a:noFill/>
                    </a:lnT>
                    <a:lnB>
                      <a:noFill/>
                    </a:lnB>
                    <a:solidFill>
                      <a:srgbClr val="FFFFFF"/>
                    </a:solidFill>
                  </a:tcPr>
                </a:tc>
                <a:tc gridSpan="3">
                  <a:txBody>
                    <a:bodyPr/>
                    <a:lstStyle/>
                    <a:p>
                      <a:pPr algn="ctr" fontAlgn="ctr"/>
                      <a:r>
                        <a:rPr lang="ru-RU" sz="1000" b="1" i="0" u="none" strike="noStrike">
                          <a:solidFill>
                            <a:srgbClr val="000000"/>
                          </a:solidFill>
                          <a:latin typeface="Calibri"/>
                        </a:rPr>
                        <a:t> "Национален Дворец на Културата - Конгресен Център София" ЕАД </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r>
              <a:tr h="142511">
                <a:tc>
                  <a:txBody>
                    <a:bodyPr/>
                    <a:lstStyle/>
                    <a:p>
                      <a:pPr algn="l" fontAlgn="b"/>
                      <a:r>
                        <a:rPr lang="ru-RU" sz="1000" b="1" i="0" u="none" strike="noStrike">
                          <a:solidFill>
                            <a:srgbClr val="000000"/>
                          </a:solidFill>
                          <a:latin typeface="Calibri"/>
                        </a:rPr>
                        <a:t> НДК - Конгресен център София ЕАД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solidFill>
                      <a:srgbClr val="FFFFFF"/>
                    </a:solidFill>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r>
              <a:tr h="375177">
                <a:tc>
                  <a:txBody>
                    <a:bodyPr/>
                    <a:lstStyle/>
                    <a:p>
                      <a:pPr algn="l" fontAlgn="b"/>
                      <a:r>
                        <a:rPr lang="bg-BG" sz="1000" b="1" i="0" u="none" strike="noStrike">
                          <a:solidFill>
                            <a:srgbClr val="000000"/>
                          </a:solidFill>
                          <a:latin typeface="Calibri"/>
                        </a:rPr>
                        <a:t> БАЛАНС </a:t>
                      </a:r>
                    </a:p>
                  </a:txBody>
                  <a:tcPr marL="0" marR="0" marT="0" marB="0" anchor="b">
                    <a:lnL>
                      <a:noFill/>
                    </a:lnL>
                    <a:lnR>
                      <a:noFill/>
                    </a:lnR>
                    <a:lnT>
                      <a:noFill/>
                    </a:lnT>
                    <a:lnB>
                      <a:noFill/>
                    </a:lnB>
                  </a:tcPr>
                </a:tc>
                <a:tc rowSpan="2">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rowSpan="2">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rowSpan="2">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rowSpan="2">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142511">
                <a:tc>
                  <a:txBody>
                    <a:bodyPr/>
                    <a:lstStyle/>
                    <a:p>
                      <a:pPr algn="ctr" fontAlgn="b"/>
                      <a:endParaRPr lang="en-US" sz="1000" b="1" i="0" u="none" strike="noStrike">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r>
              <a:tr h="230733">
                <a:tc>
                  <a:txBody>
                    <a:bodyPr/>
                    <a:lstStyle/>
                    <a:p>
                      <a:pPr algn="l" fontAlgn="b"/>
                      <a:r>
                        <a:rPr lang="bg-BG" sz="1000" b="1" i="0" u="none" strike="noStrike">
                          <a:solidFill>
                            <a:srgbClr val="000000"/>
                          </a:solidFill>
                          <a:latin typeface="Calibri"/>
                        </a:rPr>
                        <a:t> Активи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 `000 </a:t>
                      </a:r>
                    </a:p>
                  </a:txBody>
                  <a:tcPr marL="0" marR="0" marT="0" marB="0" anchor="ctr">
                    <a:lnL>
                      <a:noFill/>
                    </a:lnL>
                    <a:lnR>
                      <a:noFill/>
                    </a:lnR>
                    <a:lnT>
                      <a:noFill/>
                    </a:lnT>
                    <a:lnB>
                      <a:noFill/>
                    </a:lnB>
                  </a:tcPr>
                </a:tc>
              </a:tr>
              <a:tr h="142511">
                <a:tc>
                  <a:txBody>
                    <a:bodyPr/>
                    <a:lstStyle/>
                    <a:p>
                      <a:pPr algn="l" fontAlgn="b"/>
                      <a:r>
                        <a:rPr lang="ru-RU" sz="1000" b="1" i="0" u="none" strike="noStrike">
                          <a:solidFill>
                            <a:srgbClr val="000000"/>
                          </a:solidFill>
                          <a:latin typeface="Calibri"/>
                        </a:rPr>
                        <a:t> Имоти, машини, съоръжения и оборудване </a:t>
                      </a:r>
                    </a:p>
                  </a:txBody>
                  <a:tcPr marL="0" marR="0" marT="0" marB="0" anchor="b">
                    <a:lnL>
                      <a:noFill/>
                    </a:lnL>
                    <a:lnR>
                      <a:noFill/>
                    </a:lnR>
                    <a:lnT>
                      <a:noFill/>
                    </a:lnT>
                    <a:lnB>
                      <a:noFill/>
                    </a:lnB>
                  </a:tcPr>
                </a:tc>
                <a:tc>
                  <a:txBody>
                    <a:bodyPr/>
                    <a:lstStyle/>
                    <a:p>
                      <a:pPr algn="r" fontAlgn="ctr"/>
                      <a:r>
                        <a:rPr lang="en-US" sz="1000" b="1" i="0" u="none" strike="noStrike" dirty="0">
                          <a:solidFill>
                            <a:srgbClr val="000000"/>
                          </a:solidFill>
                          <a:latin typeface="Calibri"/>
                        </a:rPr>
                        <a:t>354 408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4 703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359 111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352 755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4 691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357 445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Нематериални активи в т.ч.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42 </a:t>
                      </a:r>
                    </a:p>
                  </a:txBody>
                  <a:tcPr marL="0" marR="0" marT="0" marB="0" anchor="ctr">
                    <a:lnL>
                      <a:noFill/>
                    </a:lnL>
                    <a:lnR>
                      <a:noFill/>
                    </a:lnR>
                    <a:lnT>
                      <a:noFill/>
                    </a:lnT>
                    <a:lnB>
                      <a:noFill/>
                    </a:lnB>
                  </a:tcPr>
                </a:tc>
              </a:tr>
              <a:tr h="285023">
                <a:tc>
                  <a:txBody>
                    <a:bodyPr/>
                    <a:lstStyle/>
                    <a:p>
                      <a:pPr algn="l" fontAlgn="b"/>
                      <a:r>
                        <a:rPr lang="ru-RU" sz="1000" b="0" i="0" u="none" strike="noStrike">
                          <a:solidFill>
                            <a:srgbClr val="000000"/>
                          </a:solidFill>
                          <a:latin typeface="Calibri"/>
                        </a:rPr>
                        <a:t> Права върху интелектуална и индустриална собственост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30 </a:t>
                      </a:r>
                    </a:p>
                  </a:txBody>
                  <a:tcPr marL="0" marR="0" marT="0" marB="0" anchor="ctr">
                    <a:lnL>
                      <a:noFill/>
                    </a:lnL>
                    <a:lnR>
                      <a:noFill/>
                    </a:lnR>
                    <a:lnT>
                      <a:noFill/>
                    </a:lnT>
                    <a:lnB>
                      <a:noFill/>
                    </a:lnB>
                  </a:tcPr>
                </a:tc>
              </a:tr>
              <a:tr h="142511">
                <a:tc>
                  <a:txBody>
                    <a:bodyPr/>
                    <a:lstStyle/>
                    <a:p>
                      <a:pPr algn="l" fontAlgn="b"/>
                      <a:r>
                        <a:rPr lang="bg-BG" sz="1000" b="0" i="0" u="none" strike="noStrike">
                          <a:solidFill>
                            <a:srgbClr val="000000"/>
                          </a:solidFill>
                          <a:latin typeface="Calibri"/>
                        </a:rPr>
                        <a:t> Програмни продукти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Инвестиционни имоти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13 529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13 529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13 494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13 494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Дългосрочни финансови активи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Активи по отсрочени данъци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r>
              <a:tr h="142511">
                <a:tc>
                  <a:txBody>
                    <a:bodyPr/>
                    <a:lstStyle/>
                    <a:p>
                      <a:pPr algn="l" fontAlgn="b"/>
                      <a:r>
                        <a:rPr lang="bg-BG" sz="1000" b="1" i="1" u="none" strike="noStrike">
                          <a:solidFill>
                            <a:srgbClr val="000000"/>
                          </a:solidFill>
                          <a:latin typeface="Calibri"/>
                        </a:rPr>
                        <a:t> Сума ДА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368 003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4 705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372 708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366 320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4 693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371 013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Краткотрайни активи </a:t>
                      </a: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Материални запаси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409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433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483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Краткосрочни финансови активи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2 365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2 367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1 331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1 333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Търговски вземания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2 546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92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2 638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2 729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107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2 836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Други вземания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229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93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269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106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Пари и парични еквиваленти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2 598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2 620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3 133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3 194 </a:t>
                      </a:r>
                    </a:p>
                  </a:txBody>
                  <a:tcPr marL="0" marR="0" marT="0" marB="0" anchor="ctr">
                    <a:lnL>
                      <a:noFill/>
                    </a:lnL>
                    <a:lnR>
                      <a:noFill/>
                    </a:lnR>
                    <a:lnT>
                      <a:noFill/>
                    </a:lnT>
                    <a:lnB>
                      <a:noFill/>
                    </a:lnB>
                  </a:tcPr>
                </a:tc>
              </a:tr>
              <a:tr h="285023">
                <a:tc>
                  <a:txBody>
                    <a:bodyPr/>
                    <a:lstStyle/>
                    <a:p>
                      <a:pPr algn="l" fontAlgn="b"/>
                      <a:r>
                        <a:rPr lang="ru-RU" sz="1000" b="0" i="0" u="none" strike="noStrike">
                          <a:solidFill>
                            <a:srgbClr val="000000"/>
                          </a:solidFill>
                          <a:latin typeface="Calibri"/>
                        </a:rPr>
                        <a:t> Парични средства по разплащателни сметки в лева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1 080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1 097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1 581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1 629 </a:t>
                      </a:r>
                    </a:p>
                  </a:txBody>
                  <a:tcPr marL="0" marR="0" marT="0" marB="0" anchor="ctr">
                    <a:lnL>
                      <a:noFill/>
                    </a:lnL>
                    <a:lnR>
                      <a:noFill/>
                    </a:lnR>
                    <a:lnT>
                      <a:noFill/>
                    </a:lnT>
                    <a:lnB>
                      <a:noFill/>
                    </a:lnB>
                  </a:tcPr>
                </a:tc>
              </a:tr>
              <a:tr h="285023">
                <a:tc>
                  <a:txBody>
                    <a:bodyPr/>
                    <a:lstStyle/>
                    <a:p>
                      <a:pPr algn="l" fontAlgn="b"/>
                      <a:r>
                        <a:rPr lang="ru-RU" sz="1000" b="0" i="0" u="none" strike="noStrike">
                          <a:solidFill>
                            <a:srgbClr val="000000"/>
                          </a:solidFill>
                          <a:latin typeface="Calibri"/>
                        </a:rPr>
                        <a:t> Парични следства по разплащателни сметки във валута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1 436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1 439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1 519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1 522 </a:t>
                      </a:r>
                    </a:p>
                  </a:txBody>
                  <a:tcPr marL="0" marR="0" marT="0" marB="0" anchor="ctr">
                    <a:lnL>
                      <a:noFill/>
                    </a:lnL>
                    <a:lnR>
                      <a:noFill/>
                    </a:lnR>
                    <a:lnT>
                      <a:noFill/>
                    </a:lnT>
                    <a:lnB>
                      <a:noFill/>
                    </a:lnB>
                  </a:tcPr>
                </a:tc>
              </a:tr>
              <a:tr h="142511">
                <a:tc>
                  <a:txBody>
                    <a:bodyPr/>
                    <a:lstStyle/>
                    <a:p>
                      <a:pPr algn="l" fontAlgn="b"/>
                      <a:r>
                        <a:rPr lang="ru-RU" sz="1000" b="0" i="0" u="none" strike="noStrike">
                          <a:solidFill>
                            <a:srgbClr val="000000"/>
                          </a:solidFill>
                          <a:latin typeface="Calibri"/>
                        </a:rPr>
                        <a:t> Парични средства в брой в лева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82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42 </a:t>
                      </a:r>
                    </a:p>
                  </a:txBody>
                  <a:tcPr marL="0" marR="0" marT="0" marB="0" anchor="ctr">
                    <a:lnL>
                      <a:noFill/>
                    </a:lnL>
                    <a:lnR>
                      <a:noFill/>
                    </a:lnR>
                    <a:lnT>
                      <a:noFill/>
                    </a:lnT>
                    <a:lnB>
                      <a:noFill/>
                    </a:lnB>
                  </a:tcPr>
                </a:tc>
              </a:tr>
              <a:tr h="142511">
                <a:tc>
                  <a:txBody>
                    <a:bodyPr/>
                    <a:lstStyle/>
                    <a:p>
                      <a:pPr algn="l" fontAlgn="b"/>
                      <a:r>
                        <a:rPr lang="ru-RU" sz="1000" b="0" i="0" u="none" strike="noStrike">
                          <a:solidFill>
                            <a:srgbClr val="000000"/>
                          </a:solidFill>
                          <a:latin typeface="Calibri"/>
                        </a:rPr>
                        <a:t> Парични средства в брой във валута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r>
              <a:tr h="142511">
                <a:tc>
                  <a:txBody>
                    <a:bodyPr/>
                    <a:lstStyle/>
                    <a:p>
                      <a:pPr algn="l" fontAlgn="b"/>
                      <a:r>
                        <a:rPr lang="bg-BG" sz="1000" b="1" i="1" u="none" strike="noStrike">
                          <a:solidFill>
                            <a:srgbClr val="000000"/>
                          </a:solidFill>
                          <a:latin typeface="Calibri"/>
                        </a:rPr>
                        <a:t> Сума КА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7 762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8 151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7 530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422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7 952 </a:t>
                      </a:r>
                    </a:p>
                  </a:txBody>
                  <a:tcPr marL="0" marR="0" marT="0" marB="0" anchor="ctr">
                    <a:lnL>
                      <a:noFill/>
                    </a:lnL>
                    <a:lnR>
                      <a:noFill/>
                    </a:lnR>
                    <a:lnT>
                      <a:noFill/>
                    </a:lnT>
                    <a:lnB>
                      <a:noFill/>
                    </a:lnB>
                  </a:tcPr>
                </a:tc>
              </a:tr>
              <a:tr h="142511">
                <a:tc>
                  <a:txBody>
                    <a:bodyPr/>
                    <a:lstStyle/>
                    <a:p>
                      <a:pPr algn="l" fontAlgn="b"/>
                      <a:r>
                        <a:rPr lang="bg-BG" sz="1000" b="1" i="0" u="none" strike="noStrike">
                          <a:solidFill>
                            <a:srgbClr val="000000"/>
                          </a:solidFill>
                          <a:latin typeface="Calibri"/>
                        </a:rPr>
                        <a:t> Общо активи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375 764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5 094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380 859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373 850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5 115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378 965 </a:t>
                      </a:r>
                    </a:p>
                  </a:txBody>
                  <a:tcPr marL="0" marR="0" marT="0" marB="0" anchor="ctr">
                    <a:lnL>
                      <a:noFill/>
                    </a:lnL>
                    <a:lnR>
                      <a:noFill/>
                    </a:lnR>
                    <a:lnT>
                      <a:noFill/>
                    </a:lnT>
                    <a:lnB>
                      <a:noFill/>
                    </a:lnB>
                  </a:tcPr>
                </a:tc>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8" name="Title 1"/>
          <p:cNvSpPr txBox="1">
            <a:spLocks/>
          </p:cNvSpPr>
          <p:nvPr/>
        </p:nvSpPr>
        <p:spPr>
          <a:xfrm>
            <a:off x="457200" y="663575"/>
            <a:ext cx="5410200" cy="555625"/>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Сводиран отчет за първо и второ тримесечие на 2013 г. </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НДК – </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Конгресен център София ЕАД,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7"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57158" y="3212976"/>
            <a:ext cx="5214974" cy="3108543"/>
          </a:xfrm>
          <a:prstGeom prst="rect">
            <a:avLst/>
          </a:prstGeom>
          <a:noFill/>
        </p:spPr>
        <p:txBody>
          <a:bodyPr wrap="square" rtlCol="0">
            <a:spAutoFit/>
          </a:bodyPr>
          <a:lstStyle/>
          <a:p>
            <a:pPr algn="just"/>
            <a:r>
              <a:rPr lang="bg-BG" sz="1400" dirty="0" smtClean="0">
                <a:latin typeface="Calibri" pitchFamily="34" charset="0"/>
                <a:cs typeface="Calibri" pitchFamily="34" charset="0"/>
              </a:rPr>
              <a:t>“Приходите от външни прояви”, които заемат най-голям дял във величината на </a:t>
            </a:r>
            <a:r>
              <a:rPr lang="bg-BG" sz="1400" dirty="0" smtClean="0">
                <a:latin typeface="Calibri" pitchFamily="34" charset="0"/>
              </a:rPr>
              <a:t>“п</a:t>
            </a:r>
            <a:r>
              <a:rPr lang="ru-RU" sz="1400" dirty="0" smtClean="0">
                <a:latin typeface="Calibri" pitchFamily="34" charset="0"/>
              </a:rPr>
              <a:t>риходите от управление и организация на дейности и прояви</a:t>
            </a:r>
            <a:r>
              <a:rPr lang="en-US" sz="1400" dirty="0" smtClean="0">
                <a:latin typeface="Calibri" pitchFamily="34" charset="0"/>
              </a:rPr>
              <a:t>”</a:t>
            </a:r>
            <a:r>
              <a:rPr lang="bg-BG" sz="1400" dirty="0" smtClean="0">
                <a:latin typeface="Calibri" pitchFamily="34" charset="0"/>
              </a:rPr>
              <a:t>,</a:t>
            </a:r>
            <a:r>
              <a:rPr lang="bg-BG" sz="1400" dirty="0" smtClean="0">
                <a:latin typeface="Calibri" pitchFamily="34" charset="0"/>
                <a:cs typeface="Calibri" pitchFamily="34" charset="0"/>
              </a:rPr>
              <a:t> нарастват с 35%  от 678 хил лв. до 918 хил лв. </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+240 хил лв.</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през настоящото тримесечие спрямо това на 2012г. По видове прояви и дейности, най-голям принос за ръста имат постъпленията от отдаване на зали и помещения под наем, нараствайки с 168 хил лв., тъй-като те съставляват 82% от всички външни прояви и дейности, следвани от приходите от отдаване на подвижно обзавеждане </a:t>
            </a:r>
            <a:r>
              <a:rPr lang="en-US" sz="1400" dirty="0" smtClean="0">
                <a:latin typeface="Calibri" pitchFamily="34" charset="0"/>
                <a:cs typeface="Calibri" pitchFamily="34" charset="0"/>
              </a:rPr>
              <a:t> (</a:t>
            </a:r>
            <a:r>
              <a:rPr lang="bg-BG" sz="1400" dirty="0" smtClean="0">
                <a:latin typeface="Calibri" pitchFamily="34" charset="0"/>
                <a:cs typeface="Calibri" pitchFamily="34" charset="0"/>
              </a:rPr>
              <a:t>+63 хил лв.</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и ръст от 89% спрямо 2</a:t>
            </a:r>
            <a:r>
              <a:rPr lang="en-US" sz="1400" dirty="0" smtClean="0">
                <a:latin typeface="Calibri" pitchFamily="34" charset="0"/>
                <a:cs typeface="Calibri" pitchFamily="34" charset="0"/>
              </a:rPr>
              <a:t>Q</a:t>
            </a:r>
            <a:r>
              <a:rPr lang="bg-BG" sz="1400" dirty="0" smtClean="0">
                <a:latin typeface="Calibri" pitchFamily="34" charset="0"/>
                <a:cs typeface="Calibri" pitchFamily="34" charset="0"/>
              </a:rPr>
              <a:t> на 2012г. Извънредно събитие през настоящото тримесечие са “Парламентарни избори 2013”, които са допринесли с 90 хил лв. към величината на “приходите от външни прояви”. Останалите дейности заемат незначителен дял и не указват съществено значение върху  величината на “приходите от външни прояви”.</a:t>
            </a:r>
          </a:p>
        </p:txBody>
      </p:sp>
      <p:sp>
        <p:nvSpPr>
          <p:cNvPr id="21" name="TextBox 20"/>
          <p:cNvSpPr txBox="1"/>
          <p:nvPr/>
        </p:nvSpPr>
        <p:spPr>
          <a:xfrm>
            <a:off x="5286380" y="4000504"/>
            <a:ext cx="184731" cy="369332"/>
          </a:xfrm>
          <a:prstGeom prst="rect">
            <a:avLst/>
          </a:prstGeom>
          <a:noFill/>
        </p:spPr>
        <p:txBody>
          <a:bodyPr wrap="none" rtlCol="0">
            <a:spAutoFit/>
          </a:bodyPr>
          <a:lstStyle/>
          <a:p>
            <a:endParaRPr lang="en-US" dirty="0"/>
          </a:p>
        </p:txBody>
      </p:sp>
      <p:sp>
        <p:nvSpPr>
          <p:cNvPr id="7"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30</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
        <p:nvSpPr>
          <p:cNvPr id="9" name="Title 1"/>
          <p:cNvSpPr txBox="1">
            <a:spLocks/>
          </p:cNvSpPr>
          <p:nvPr/>
        </p:nvSpPr>
        <p:spPr>
          <a:xfrm>
            <a:off x="457200" y="188640"/>
            <a:ext cx="6934200" cy="504056"/>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ндк софия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77200" y="0"/>
            <a:ext cx="762000" cy="533400"/>
          </a:xfrm>
          <a:prstGeom prst="rect">
            <a:avLst/>
          </a:prstGeom>
        </p:spPr>
      </p:pic>
      <p:graphicFrame>
        <p:nvGraphicFramePr>
          <p:cNvPr id="15" name="Chart 14"/>
          <p:cNvGraphicFramePr/>
          <p:nvPr/>
        </p:nvGraphicFramePr>
        <p:xfrm>
          <a:off x="457200" y="685800"/>
          <a:ext cx="4114800" cy="25252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nvGraphicFramePr>
        <p:xfrm>
          <a:off x="4876800" y="457200"/>
          <a:ext cx="4267200" cy="3352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6"/>
          <p:cNvGraphicFramePr/>
          <p:nvPr/>
        </p:nvGraphicFramePr>
        <p:xfrm>
          <a:off x="5346777" y="3810000"/>
          <a:ext cx="3797223" cy="2525287"/>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57158" y="3810000"/>
            <a:ext cx="6143668" cy="2462213"/>
          </a:xfrm>
          <a:prstGeom prst="rect">
            <a:avLst/>
          </a:prstGeom>
          <a:noFill/>
        </p:spPr>
        <p:txBody>
          <a:bodyPr wrap="square" rtlCol="0">
            <a:spAutoFit/>
          </a:bodyPr>
          <a:lstStyle/>
          <a:p>
            <a:pPr algn="just"/>
            <a:r>
              <a:rPr lang="bg-BG" sz="1400" dirty="0" smtClean="0">
                <a:latin typeface="Calibri" pitchFamily="34" charset="0"/>
                <a:cs typeface="Calibri" pitchFamily="34" charset="0"/>
              </a:rPr>
              <a:t>Второто направление от “приходите по организиране и управление на прояви и дейности” заемат “приходите от вътрешни прояви”, които през настоящото тримесечие заемат едва 3% дял от тях. През второто тримесечие на 2013г. същите намаляват с 85% или 219 хил лв. от 259 хил лв. на 40 хил лв. Сравнителният анализ по видове вътрешни прояви показва, че най-голямо значение за спада са оказали приходите от  рекламни пакети </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от 166 хил лв. до 8,4 хил лв</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и приходите от продажба на билети за вътрешни продукции</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от 81 хил лв. до 27 хил лв.</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Основно събитие през второ тримесечие на тази година, както и през това на миналата е “Салон на изкуствата”, което показва, че тазгодишния “Салон” е донесъл значително по-малко приходи както от билети така и от реклама.</a:t>
            </a:r>
            <a:endParaRPr lang="en-US" sz="1400" dirty="0">
              <a:latin typeface="Calibri" pitchFamily="34" charset="0"/>
              <a:cs typeface="Calibri" pitchFamily="34" charset="0"/>
            </a:endParaRPr>
          </a:p>
        </p:txBody>
      </p:sp>
      <p:sp>
        <p:nvSpPr>
          <p:cNvPr id="7"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31</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
        <p:nvSpPr>
          <p:cNvPr id="9" name="Title 1"/>
          <p:cNvSpPr txBox="1">
            <a:spLocks/>
          </p:cNvSpPr>
          <p:nvPr/>
        </p:nvSpPr>
        <p:spPr>
          <a:xfrm>
            <a:off x="457200" y="304800"/>
            <a:ext cx="6705600" cy="533400"/>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ндк софия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pic>
        <p:nvPicPr>
          <p:cNvPr id="11" name="Picture 10"/>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772401" y="228600"/>
            <a:ext cx="738186" cy="533400"/>
          </a:xfrm>
          <a:prstGeom prst="rect">
            <a:avLst/>
          </a:prstGeom>
        </p:spPr>
      </p:pic>
      <p:graphicFrame>
        <p:nvGraphicFramePr>
          <p:cNvPr id="12" name="Chart 11"/>
          <p:cNvGraphicFramePr/>
          <p:nvPr/>
        </p:nvGraphicFramePr>
        <p:xfrm>
          <a:off x="0" y="838200"/>
          <a:ext cx="3949390" cy="2819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nvGraphicFramePr>
        <p:xfrm>
          <a:off x="3657600" y="762000"/>
          <a:ext cx="5334000" cy="270091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6"/>
          <p:cNvGraphicFramePr/>
          <p:nvPr/>
        </p:nvGraphicFramePr>
        <p:xfrm>
          <a:off x="5486400" y="3429000"/>
          <a:ext cx="3942131" cy="2895833"/>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4349" y="1000108"/>
            <a:ext cx="7929617" cy="4893647"/>
          </a:xfrm>
          <a:prstGeom prst="rect">
            <a:avLst/>
          </a:prstGeom>
          <a:noFill/>
        </p:spPr>
        <p:txBody>
          <a:bodyPr wrap="square" rtlCol="0">
            <a:spAutoFit/>
          </a:bodyPr>
          <a:lstStyle/>
          <a:p>
            <a:r>
              <a:rPr lang="bg-BG" sz="1600" u="sng" dirty="0" smtClean="0">
                <a:latin typeface="Calibri" pitchFamily="34" charset="0"/>
                <a:cs typeface="Calibri" pitchFamily="34" charset="0"/>
              </a:rPr>
              <a:t>Основни изводи и акценти в анализа на приходите на НДК София за второ тримесечие на 2013г.:</a:t>
            </a:r>
          </a:p>
          <a:p>
            <a:pPr algn="just">
              <a:buFont typeface="Wingdings" pitchFamily="2" charset="2"/>
              <a:buChar char="Ø"/>
            </a:pPr>
            <a:r>
              <a:rPr lang="bg-BG" sz="1400" dirty="0" smtClean="0">
                <a:latin typeface="Calibri" pitchFamily="34" charset="0"/>
                <a:cs typeface="Calibri" pitchFamily="34" charset="0"/>
              </a:rPr>
              <a:t>Стойността на приходите на НДК София за второ тримесечие на 2013г. нараства с 5% спрямо  това на 2012г., от  2 261 хил лв. до 2 366 хил лв., което се дължи на едновременния ръст във всички приходопределящи дейности на НДК София, </a:t>
            </a:r>
            <a:r>
              <a:rPr lang="bg-BG" sz="1400" dirty="0" smtClean="0">
                <a:latin typeface="Calibri" pitchFamily="34" charset="0"/>
              </a:rPr>
              <a:t>като се наблюдава обръщане на тенденцията на спад наблюдавана през първото тримесечие на 2013г.;</a:t>
            </a:r>
          </a:p>
          <a:p>
            <a:pPr algn="just">
              <a:buFont typeface="Wingdings" pitchFamily="2" charset="2"/>
              <a:buChar char="Ø"/>
            </a:pPr>
            <a:r>
              <a:rPr lang="bg-BG" sz="1400" dirty="0" smtClean="0">
                <a:latin typeface="Calibri" pitchFamily="34" charset="0"/>
              </a:rPr>
              <a:t> Анализът на “приходите от дългосрочни наеми на площи” показва, че се запазва тенденцията на ръст започнала през първото тримесечие, като основните наемни договори допринесли за това са “търговските пощи” и “таксата управление”, които изпреварват спада в останалите площи;</a:t>
            </a:r>
          </a:p>
          <a:p>
            <a:pPr algn="just">
              <a:buFont typeface="Wingdings" pitchFamily="2" charset="2"/>
              <a:buChar char="Ø"/>
            </a:pPr>
            <a:r>
              <a:rPr lang="bg-BG" sz="1400" dirty="0" smtClean="0">
                <a:latin typeface="Calibri" pitchFamily="34" charset="0"/>
              </a:rPr>
              <a:t> Второто приходоопределящо перо в дейността на НДК София, а именно </a:t>
            </a:r>
            <a:r>
              <a:rPr lang="bg-BG" sz="1400" dirty="0" smtClean="0">
                <a:latin typeface="Calibri" pitchFamily="34" charset="0"/>
                <a:cs typeface="Calibri" pitchFamily="34" charset="0"/>
              </a:rPr>
              <a:t>“</a:t>
            </a:r>
            <a:r>
              <a:rPr lang="bg-BG" sz="1400" dirty="0" smtClean="0">
                <a:latin typeface="Calibri" pitchFamily="34" charset="0"/>
              </a:rPr>
              <a:t>приходите от реализиране на дайности и прояви” бележи минимален ръст от 2%, което заедно с приходите по дългосрочни наемни договори запазва тенденцията на ръст започнала през първо тримесечие на годината.</a:t>
            </a:r>
          </a:p>
          <a:p>
            <a:pPr algn="just">
              <a:buFont typeface="Wingdings" pitchFamily="2" charset="2"/>
              <a:buChar char="Ø"/>
            </a:pPr>
            <a:r>
              <a:rPr lang="bg-BG" sz="1400" dirty="0" smtClean="0">
                <a:latin typeface="Calibri" pitchFamily="34" charset="0"/>
              </a:rPr>
              <a:t>Положителен тренд наблюдаваме и в приходите от външни прояви и дейности на НДК София, които през настоящото тримесечие успяват да изпреварят стойността постигната през миналата година, багодарение на дейностите по отдаване на зали и помещения под наем и предоставянето на подвижно обзавеждане;</a:t>
            </a:r>
          </a:p>
          <a:p>
            <a:pPr algn="just">
              <a:buFont typeface="Wingdings" pitchFamily="2" charset="2"/>
              <a:buChar char="Ø"/>
            </a:pPr>
            <a:r>
              <a:rPr lang="bg-BG" sz="1400" dirty="0" smtClean="0">
                <a:latin typeface="Calibri" pitchFamily="34" charset="0"/>
              </a:rPr>
              <a:t> Негативна тенденция се наблюдава във в</a:t>
            </a:r>
            <a:r>
              <a:rPr lang="bg-BG" sz="1400" dirty="0" smtClean="0">
                <a:latin typeface="Calibri" pitchFamily="34" charset="0"/>
                <a:cs typeface="Calibri" pitchFamily="34" charset="0"/>
              </a:rPr>
              <a:t>торото направление от “приходите по организиране и управление на прояви и дейности” - “приходите от вътрешни прояви”, които през настоящото тримесечие намаляват с 85% или 219 хил лв. от 259 хил лв. на 40 хил лв., като основонот събитие допринесло за това е “Салон на изкуствата”, който е генерирал по-малко приходи както от реклама, така и от продажба на билети. </a:t>
            </a:r>
            <a:endParaRPr lang="en-US" sz="1600" dirty="0">
              <a:latin typeface="Calibri" pitchFamily="34" charset="0"/>
              <a:cs typeface="Calibri" pitchFamily="34" charset="0"/>
            </a:endParaRPr>
          </a:p>
        </p:txBody>
      </p:sp>
      <p:sp>
        <p:nvSpPr>
          <p:cNvPr id="3" name="Title 1"/>
          <p:cNvSpPr txBox="1">
            <a:spLocks/>
          </p:cNvSpPr>
          <p:nvPr/>
        </p:nvSpPr>
        <p:spPr>
          <a:xfrm>
            <a:off x="457200" y="188640"/>
            <a:ext cx="7162800" cy="576064"/>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ндк софия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0"/>
            <a:ext cx="687663" cy="6858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7158" y="3789040"/>
            <a:ext cx="8429684" cy="2246769"/>
          </a:xfrm>
          <a:prstGeom prst="rect">
            <a:avLst/>
          </a:prstGeom>
          <a:noFill/>
        </p:spPr>
        <p:txBody>
          <a:bodyPr wrap="square" rtlCol="0">
            <a:spAutoFit/>
          </a:bodyPr>
          <a:lstStyle/>
          <a:p>
            <a:pPr algn="just"/>
            <a:r>
              <a:rPr lang="bg-BG" sz="1400" dirty="0" smtClean="0">
                <a:latin typeface="Calibri" pitchFamily="34" charset="0"/>
                <a:cs typeface="Calibri" pitchFamily="34" charset="0"/>
              </a:rPr>
              <a:t>Реализираните приходи през второ тримесечие на 2013г. от ФК Варна са в размер на  200 300лв. Спрямо първо тримесечие на 2012г. се наблюдава ръст от 16%  или в абсолютна сума  повишението е от 26 919лв., като се запазва и дори леко повишава постигнатия ръст през първо тримесечие. При разпределението на приходите по направления се вижда, че основните приходоопределящи дейности за ФК Варна през първо тримесечие на 2013г. са “приходите от отдаване на площи под наем” и “организирането и управлението на прояви и дейности”. Третият източник на приходи  за ФК Варна </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“други приходи”</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има незначителен принос към величината на общите приходи както през 2013г. така и през 2012г., като заема дял от 1%. Аналогично на първото тримесечие, сравнителния анализ по видове дейности показва, че ръста в приходите на ФК Варна за 2</a:t>
            </a:r>
            <a:r>
              <a:rPr lang="en-US" sz="1400" dirty="0" smtClean="0">
                <a:latin typeface="Calibri" pitchFamily="34" charset="0"/>
                <a:cs typeface="Calibri" pitchFamily="34" charset="0"/>
              </a:rPr>
              <a:t>Q </a:t>
            </a:r>
            <a:r>
              <a:rPr lang="bg-BG" sz="1400" dirty="0" smtClean="0">
                <a:latin typeface="Calibri" pitchFamily="34" charset="0"/>
                <a:cs typeface="Calibri" pitchFamily="34" charset="0"/>
              </a:rPr>
              <a:t>на 2013г. се дължи изцяло на по-високото реализирано ниво на приходи от отдадени площи под наем, чиито ръст  не само компенсира но и изпреварва спада в останалите две направления. </a:t>
            </a: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33</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
        <p:nvSpPr>
          <p:cNvPr id="12" name="Title 1"/>
          <p:cNvSpPr txBox="1">
            <a:spLocks/>
          </p:cNvSpPr>
          <p:nvPr/>
        </p:nvSpPr>
        <p:spPr>
          <a:xfrm>
            <a:off x="457200" y="260648"/>
            <a:ext cx="7162800" cy="504056"/>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ФК ВАРНА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152400"/>
            <a:ext cx="687663" cy="533400"/>
          </a:xfrm>
          <a:prstGeom prst="rect">
            <a:avLst/>
          </a:prstGeom>
        </p:spPr>
      </p:pic>
      <p:graphicFrame>
        <p:nvGraphicFramePr>
          <p:cNvPr id="11" name="Chart 10"/>
          <p:cNvGraphicFramePr/>
          <p:nvPr/>
        </p:nvGraphicFramePr>
        <p:xfrm>
          <a:off x="381000" y="762000"/>
          <a:ext cx="4151508" cy="2895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p:cNvGraphicFramePr/>
          <p:nvPr/>
        </p:nvGraphicFramePr>
        <p:xfrm>
          <a:off x="4572000" y="838200"/>
          <a:ext cx="4209588" cy="29718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7158" y="4419600"/>
            <a:ext cx="8501122" cy="1600438"/>
          </a:xfrm>
          <a:prstGeom prst="rect">
            <a:avLst/>
          </a:prstGeom>
          <a:noFill/>
        </p:spPr>
        <p:txBody>
          <a:bodyPr wrap="square" rtlCol="0">
            <a:spAutoFit/>
          </a:bodyPr>
          <a:lstStyle/>
          <a:p>
            <a:pPr algn="just"/>
            <a:r>
              <a:rPr lang="bg-BG" sz="1400" dirty="0" smtClean="0">
                <a:latin typeface="Calibri" pitchFamily="34" charset="0"/>
                <a:cs typeface="Calibri" pitchFamily="34" charset="0"/>
              </a:rPr>
              <a:t>През второто тримесечие на 2013г . “приходите от  отдадени наемни площи по дългосрочни договори” регистрират двоен ръст спрямо тримесечието на 2012г., нараствайки с 46 549лв. от  43 538лв до 90 086лв., като запазват тенденцията на ръст регистрирана през предходното тримесечие. Анализът по видове наемни площи показва, че този ръст се дължи основно на приходите от търговски площи </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+36 хил лв</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“офисните площи” </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4 хил лв.</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“складови площи” </a:t>
            </a:r>
            <a:r>
              <a:rPr lang="en-US" sz="1400" dirty="0" smtClean="0">
                <a:latin typeface="Calibri" pitchFamily="34" charset="0"/>
                <a:cs typeface="Calibri" pitchFamily="34" charset="0"/>
              </a:rPr>
              <a:t>(+2</a:t>
            </a:r>
            <a:r>
              <a:rPr lang="bg-BG" sz="1400" dirty="0" smtClean="0">
                <a:latin typeface="Calibri" pitchFamily="34" charset="0"/>
                <a:cs typeface="Calibri" pitchFamily="34" charset="0"/>
              </a:rPr>
              <a:t>,</a:t>
            </a:r>
            <a:r>
              <a:rPr lang="en-US" sz="1400" dirty="0" smtClean="0">
                <a:latin typeface="Calibri" pitchFamily="34" charset="0"/>
                <a:cs typeface="Calibri" pitchFamily="34" charset="0"/>
              </a:rPr>
              <a:t>5</a:t>
            </a:r>
            <a:r>
              <a:rPr lang="bg-BG" sz="1400" dirty="0" smtClean="0">
                <a:latin typeface="Calibri" pitchFamily="34" charset="0"/>
                <a:cs typeface="Calibri" pitchFamily="34" charset="0"/>
              </a:rPr>
              <a:t> хил лв.</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и “открити и закритите паркоместа” </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+12 хил лв.</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a:t>
            </a:r>
            <a:r>
              <a:rPr lang="en-US" sz="1400" dirty="0" smtClean="0">
                <a:latin typeface="Calibri" pitchFamily="34" charset="0"/>
                <a:cs typeface="Calibri" pitchFamily="34" charset="0"/>
              </a:rPr>
              <a:t> </a:t>
            </a:r>
            <a:r>
              <a:rPr lang="bg-BG" sz="1400" dirty="0" smtClean="0">
                <a:latin typeface="Calibri" pitchFamily="34" charset="0"/>
                <a:cs typeface="Calibri" pitchFamily="34" charset="0"/>
              </a:rPr>
              <a:t> Въпреки двукратния ръст, те продължават да заемат второ място в структурата на приходите от дейността на ФК Варна с дял от 45%.</a:t>
            </a:r>
            <a:endParaRPr lang="en-US" sz="1400" dirty="0">
              <a:latin typeface="Calibri" pitchFamily="34" charset="0"/>
              <a:cs typeface="Calibri" pitchFamily="34" charset="0"/>
            </a:endParaRPr>
          </a:p>
        </p:txBody>
      </p:sp>
      <p:sp>
        <p:nvSpPr>
          <p:cNvPr id="7" name="Title 1"/>
          <p:cNvSpPr txBox="1">
            <a:spLocks/>
          </p:cNvSpPr>
          <p:nvPr/>
        </p:nvSpPr>
        <p:spPr>
          <a:xfrm>
            <a:off x="457200" y="260648"/>
            <a:ext cx="7086600" cy="504056"/>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ФК ВАРНА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34</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228600"/>
            <a:ext cx="687663" cy="457200"/>
          </a:xfrm>
          <a:prstGeom prst="rect">
            <a:avLst/>
          </a:prstGeom>
        </p:spPr>
      </p:pic>
      <p:graphicFrame>
        <p:nvGraphicFramePr>
          <p:cNvPr id="11" name="Chart 10"/>
          <p:cNvGraphicFramePr/>
          <p:nvPr/>
        </p:nvGraphicFramePr>
        <p:xfrm>
          <a:off x="228600" y="1143000"/>
          <a:ext cx="4267665" cy="3124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nvGraphicFramePr>
        <p:xfrm>
          <a:off x="4495800" y="990600"/>
          <a:ext cx="4232818" cy="35814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flipH="1">
            <a:off x="357158" y="3962400"/>
            <a:ext cx="8286808" cy="2538413"/>
          </a:xfrm>
          <a:prstGeom prst="rect">
            <a:avLst/>
          </a:prstGeom>
          <a:noFill/>
        </p:spPr>
        <p:txBody>
          <a:bodyPr wrap="square" rtlCol="0">
            <a:spAutoFit/>
          </a:bodyPr>
          <a:lstStyle/>
          <a:p>
            <a:pPr algn="just"/>
            <a:r>
              <a:rPr lang="bg-BG" sz="1400" dirty="0" smtClean="0">
                <a:latin typeface="Calibri" pitchFamily="34" charset="0"/>
                <a:cs typeface="Calibri" pitchFamily="34" charset="0"/>
              </a:rPr>
              <a:t>Вторият основен източник на приходи и с най-голям дял  от 52% в общата величина на приходите от дейността на ФК Варна през второто тримесечие на 2013г. е “приходът от организация и управление на дейности и прояви”. Сравнението спрямо миналата година фиксира спад от 5% или 6 хил лв.</a:t>
            </a:r>
            <a:r>
              <a:rPr lang="en-US" sz="1400" dirty="0" smtClean="0">
                <a:latin typeface="Calibri" pitchFamily="34" charset="0"/>
                <a:cs typeface="Calibri" pitchFamily="34" charset="0"/>
              </a:rPr>
              <a:t> (</a:t>
            </a:r>
            <a:r>
              <a:rPr lang="bg-BG" sz="1400" dirty="0" smtClean="0">
                <a:latin typeface="Calibri" pitchFamily="34" charset="0"/>
                <a:cs typeface="Calibri" pitchFamily="34" charset="0"/>
              </a:rPr>
              <a:t>от 110 хиллв на 104 хил лв</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Както и при приходите от дългосрочни наемни договори и тук тази тенденция се запазва от предходното тримесечие. Детайлизирането на този вид приход по видове прояви и дейности ясно показва, че двете основни приходоносни дейности и прояви са “приходите от отдаване на зали под наем” и “приходите от продажба на билети”.  Първите нарастват минимално с 4% или 2,7 хил лв. и при запазване на приходите от комисионни от продажба на билети и липсата на приходи от реклама, то те не могат да компенсират  спада в приходите от продажбата на билети с 6% или 1,9 хил лв. и други приходи от предоставени услуги с 47% или 6 хил лв., което определя и общия спад в “приходите от дейности и прояви” през първото тримесечие на 2013г. спрямо това на миналата година. </a:t>
            </a:r>
            <a:endParaRPr lang="en-US" sz="1400" dirty="0">
              <a:latin typeface="Calibri" pitchFamily="34" charset="0"/>
              <a:cs typeface="Calibri" pitchFamily="34" charset="0"/>
            </a:endParaRPr>
          </a:p>
        </p:txBody>
      </p:sp>
      <p:sp>
        <p:nvSpPr>
          <p:cNvPr id="5"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35</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
        <p:nvSpPr>
          <p:cNvPr id="7" name="Title 1"/>
          <p:cNvSpPr txBox="1">
            <a:spLocks/>
          </p:cNvSpPr>
          <p:nvPr/>
        </p:nvSpPr>
        <p:spPr>
          <a:xfrm>
            <a:off x="457200" y="260648"/>
            <a:ext cx="7239000" cy="504056"/>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ФК ВАРНА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228600"/>
            <a:ext cx="687663" cy="609600"/>
          </a:xfrm>
          <a:prstGeom prst="rect">
            <a:avLst/>
          </a:prstGeom>
        </p:spPr>
      </p:pic>
      <p:graphicFrame>
        <p:nvGraphicFramePr>
          <p:cNvPr id="12" name="Chart 11"/>
          <p:cNvGraphicFramePr/>
          <p:nvPr/>
        </p:nvGraphicFramePr>
        <p:xfrm>
          <a:off x="228600" y="990600"/>
          <a:ext cx="4256048" cy="27628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p:nvPr/>
        </p:nvGraphicFramePr>
        <p:xfrm>
          <a:off x="4419600" y="914400"/>
          <a:ext cx="4724400" cy="323536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911" y="1196752"/>
            <a:ext cx="7858179" cy="4493538"/>
          </a:xfrm>
          <a:prstGeom prst="rect">
            <a:avLst/>
          </a:prstGeom>
          <a:noFill/>
        </p:spPr>
        <p:txBody>
          <a:bodyPr wrap="square" rtlCol="0">
            <a:spAutoFit/>
          </a:bodyPr>
          <a:lstStyle/>
          <a:p>
            <a:r>
              <a:rPr lang="bg-BG" sz="1600" u="sng" dirty="0" smtClean="0">
                <a:latin typeface="Calibri" pitchFamily="34" charset="0"/>
                <a:cs typeface="Calibri" pitchFamily="34" charset="0"/>
              </a:rPr>
              <a:t>Основни изводи и акценти в анализа на приходите на Фестивален Комплекс Варна за второ тримесемчие на 2013г.:</a:t>
            </a:r>
          </a:p>
          <a:p>
            <a:endParaRPr lang="bg-BG" sz="1600" u="sng" dirty="0" smtClean="0">
              <a:latin typeface="Calibri" pitchFamily="34" charset="0"/>
              <a:cs typeface="Calibri" pitchFamily="34" charset="0"/>
            </a:endParaRPr>
          </a:p>
          <a:p>
            <a:pPr>
              <a:buFont typeface="Wingdings" pitchFamily="2" charset="2"/>
              <a:buChar char="Ø"/>
            </a:pPr>
            <a:r>
              <a:rPr lang="bg-BG" sz="1400" dirty="0" smtClean="0">
                <a:latin typeface="Calibri" pitchFamily="34" charset="0"/>
                <a:cs typeface="Calibri" pitchFamily="34" charset="0"/>
              </a:rPr>
              <a:t>През второ тримесечие на 2013г. се наблюдава положителна тенденция на ръст в общата величина на приходите от дейността  на ФК Варна с 26 хил лв. спрямо година по-рано, като тази тенденция се запазва отще от предходното тримесечие и дори нараства минимално в абсолютна стойност с 2 хил лв.;</a:t>
            </a:r>
          </a:p>
          <a:p>
            <a:pPr>
              <a:buFont typeface="Wingdings" pitchFamily="2" charset="2"/>
              <a:buChar char="Ø"/>
            </a:pPr>
            <a:r>
              <a:rPr lang="bg-BG" sz="1400" dirty="0" smtClean="0">
                <a:latin typeface="Calibri" pitchFamily="34" charset="0"/>
                <a:cs typeface="Calibri" pitchFamily="34" charset="0"/>
              </a:rPr>
              <a:t> Нараства  делът на “приходите от  отдаване под наем на площи по дългосрочни договори” от 25% на 45% в общата структура на приходите от дейността на ФК Варна за сметка на “приходите от реализация и управление на дейности и прояви”, но въпреки това последнито все още заемат най-голям дял  с 52%.</a:t>
            </a:r>
          </a:p>
          <a:p>
            <a:pPr>
              <a:buFont typeface="Wingdings" pitchFamily="2" charset="2"/>
              <a:buChar char="Ø"/>
            </a:pPr>
            <a:r>
              <a:rPr lang="bg-BG" sz="1400" dirty="0" smtClean="0">
                <a:latin typeface="Calibri" pitchFamily="34" charset="0"/>
                <a:cs typeface="Calibri" pitchFamily="34" charset="0"/>
              </a:rPr>
              <a:t>  Отново както и през първото тримесечие се запазва тенденцията на подобряване ефективността в управлнеието на собствеността във ФК Варна  поради по-добрите постигнати резултати както в “дългосрочните наемни договори”, така и в “приходите от отдаване под наем на зали и помещения”;</a:t>
            </a:r>
          </a:p>
          <a:p>
            <a:pPr>
              <a:buFont typeface="Wingdings" pitchFamily="2" charset="2"/>
              <a:buChar char="Ø"/>
            </a:pPr>
            <a:r>
              <a:rPr lang="bg-BG" sz="1400" dirty="0" smtClean="0">
                <a:latin typeface="Calibri" pitchFamily="34" charset="0"/>
                <a:cs typeface="Calibri" pitchFamily="34" charset="0"/>
              </a:rPr>
              <a:t> През първо тримесечие на 2013г.  приходите от второто направление на дейността </a:t>
            </a:r>
            <a:r>
              <a:rPr lang="en-US" sz="1400" dirty="0" smtClean="0">
                <a:latin typeface="Calibri" pitchFamily="34" charset="0"/>
                <a:cs typeface="Calibri" pitchFamily="34" charset="0"/>
              </a:rPr>
              <a:t> (</a:t>
            </a:r>
            <a:r>
              <a:rPr lang="bg-BG" sz="1400" dirty="0" smtClean="0">
                <a:latin typeface="Calibri" pitchFamily="34" charset="0"/>
                <a:cs typeface="Calibri" pitchFamily="34" charset="0"/>
              </a:rPr>
              <a:t>организирането и управлението на дейности и прояви</a:t>
            </a:r>
            <a:r>
              <a:rPr lang="en-US" sz="1400" dirty="0" smtClean="0">
                <a:latin typeface="Calibri" pitchFamily="34" charset="0"/>
                <a:cs typeface="Calibri" pitchFamily="34" charset="0"/>
              </a:rPr>
              <a:t>)</a:t>
            </a:r>
            <a:r>
              <a:rPr lang="bg-BG" sz="1400" dirty="0" smtClean="0">
                <a:latin typeface="Calibri" pitchFamily="34" charset="0"/>
                <a:cs typeface="Calibri" pitchFamily="34" charset="0"/>
              </a:rPr>
              <a:t>, бележи тенденция на спад, който се дължи основно на по-ниското ниво на реализирани приходи от продажба на билети за вътрешни продукции и други приходи от предоставени услуги. </a:t>
            </a:r>
          </a:p>
          <a:p>
            <a:pPr>
              <a:buFont typeface="Wingdings" pitchFamily="2" charset="2"/>
              <a:buChar char="Ø"/>
            </a:pPr>
            <a:endParaRPr lang="en-US" sz="1400" dirty="0">
              <a:latin typeface="Calibri" pitchFamily="34" charset="0"/>
              <a:cs typeface="Calibri" pitchFamily="34" charset="0"/>
            </a:endParaRPr>
          </a:p>
        </p:txBody>
      </p:sp>
      <p:sp>
        <p:nvSpPr>
          <p:cNvPr id="3" name="Title 1"/>
          <p:cNvSpPr txBox="1">
            <a:spLocks/>
          </p:cNvSpPr>
          <p:nvPr/>
        </p:nvSpPr>
        <p:spPr>
          <a:xfrm>
            <a:off x="457200" y="404664"/>
            <a:ext cx="6781800" cy="576064"/>
          </a:xfrm>
          <a:prstGeom prst="rect">
            <a:avLst/>
          </a:prstGeom>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400" i="0" u="sng" strike="noStrike" kern="1200" cap="all" spc="0" normalizeH="0" baseline="0" noProof="0" dirty="0" smtClean="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Анализ на приходите на ФК ВАРНА през второ тримесечие на 2013г.</a:t>
            </a:r>
            <a:endParaRPr kumimoji="0" lang="en-US" sz="1400" i="0" u="sng" strike="noStrike" kern="1200" cap="all" spc="0" normalizeH="0" baseline="0" noProof="0" dirty="0">
              <a:ln>
                <a:noFill/>
              </a:ln>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endParaRPr>
          </a:p>
        </p:txBody>
      </p:sp>
      <p:sp>
        <p:nvSpPr>
          <p:cNvPr id="5"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36</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381000"/>
            <a:ext cx="687663" cy="5334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1" y="533400"/>
            <a:ext cx="7924800" cy="338554"/>
          </a:xfrm>
          <a:prstGeom prst="rect">
            <a:avLst/>
          </a:prstGeom>
          <a:noFill/>
        </p:spPr>
        <p:txBody>
          <a:bodyPr wrap="square" rtlCol="0">
            <a:spAutoFit/>
          </a:bodyPr>
          <a:lstStyle/>
          <a:p>
            <a:r>
              <a:rPr lang="bg-BG" sz="1600" b="1" dirty="0" smtClean="0">
                <a:effectLst>
                  <a:outerShdw blurRad="38100" dist="38100" dir="2700000" algn="tl">
                    <a:srgbClr val="000000">
                      <a:alpha val="43137"/>
                    </a:srgbClr>
                  </a:outerShdw>
                </a:effectLst>
                <a:latin typeface="Calibri" pitchFamily="34" charset="0"/>
                <a:cs typeface="Calibri" pitchFamily="34" charset="0"/>
              </a:rPr>
              <a:t>Приложение 1 – Справка за приходите на НДК – София за второ тримесечие на 2013г.</a:t>
            </a:r>
            <a:endParaRPr lang="en-US" sz="1600" b="1" dirty="0">
              <a:effectLst>
                <a:outerShdw blurRad="38100" dist="38100" dir="2700000" algn="tl">
                  <a:srgbClr val="000000">
                    <a:alpha val="43137"/>
                  </a:srgbClr>
                </a:outerShdw>
              </a:effectLst>
              <a:latin typeface="Calibri" pitchFamily="34" charset="0"/>
              <a:cs typeface="Calibri" pitchFamily="34" charset="0"/>
            </a:endParaRPr>
          </a:p>
        </p:txBody>
      </p:sp>
      <p:sp>
        <p:nvSpPr>
          <p:cNvPr id="5"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37</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77200" y="533400"/>
            <a:ext cx="685800" cy="609600"/>
          </a:xfrm>
          <a:prstGeom prst="rect">
            <a:avLst/>
          </a:prstGeom>
        </p:spPr>
      </p:pic>
      <p:graphicFrame>
        <p:nvGraphicFramePr>
          <p:cNvPr id="10" name="Table 9"/>
          <p:cNvGraphicFramePr>
            <a:graphicFrameLocks noGrp="1"/>
          </p:cNvGraphicFramePr>
          <p:nvPr/>
        </p:nvGraphicFramePr>
        <p:xfrm>
          <a:off x="533399" y="1143006"/>
          <a:ext cx="7848600" cy="4412449"/>
        </p:xfrm>
        <a:graphic>
          <a:graphicData uri="http://schemas.openxmlformats.org/drawingml/2006/table">
            <a:tbl>
              <a:tblPr/>
              <a:tblGrid>
                <a:gridCol w="4612289"/>
                <a:gridCol w="748534"/>
                <a:gridCol w="858613"/>
                <a:gridCol w="858613"/>
                <a:gridCol w="770551"/>
              </a:tblGrid>
              <a:tr h="277136">
                <a:tc>
                  <a:txBody>
                    <a:bodyPr/>
                    <a:lstStyle/>
                    <a:p>
                      <a:pPr algn="l" fontAlgn="b"/>
                      <a:r>
                        <a:rPr lang="en-US" sz="10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bg-BG" sz="1000" b="1" i="0" u="none" strike="noStrike" dirty="0" smtClean="0">
                          <a:solidFill>
                            <a:srgbClr val="000000"/>
                          </a:solidFill>
                          <a:latin typeface="Calibri"/>
                        </a:rPr>
                        <a:t>НДК София</a:t>
                      </a:r>
                      <a:endParaRPr lang="bg-BG" sz="1000" b="1" i="0" u="none" strike="noStrike" dirty="0">
                        <a:solidFill>
                          <a:srgbClr val="000000"/>
                        </a:solidFill>
                        <a:latin typeface="Calibri"/>
                      </a:endParaRPr>
                    </a:p>
                  </a:txBody>
                  <a:tcPr marL="0" marR="0" marT="0" marB="0" anchor="ctr">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77136">
                <a:tc>
                  <a:txBody>
                    <a:bodyPr/>
                    <a:lstStyle/>
                    <a:p>
                      <a:pPr algn="l" fontAlgn="b"/>
                      <a:r>
                        <a:rPr lang="bg-BG" sz="1000" b="1" i="0" u="none" strike="noStrike" dirty="0">
                          <a:solidFill>
                            <a:srgbClr val="000000"/>
                          </a:solidFill>
                          <a:latin typeface="Calibri"/>
                        </a:rPr>
                        <a:t>Второ тримесечие на 2013г.</a:t>
                      </a:r>
                    </a:p>
                  </a:txBody>
                  <a:tcPr marL="0" marR="0" marT="0" marB="0" anchor="b">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Април</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Май</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Юни</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Общо </a:t>
                      </a:r>
                      <a:r>
                        <a:rPr lang="en-US" sz="1000" b="1" i="0" u="none" strike="noStrike" dirty="0">
                          <a:solidFill>
                            <a:srgbClr val="000000"/>
                          </a:solidFill>
                          <a:latin typeface="Calibri"/>
                        </a:rPr>
                        <a:t>Q2</a:t>
                      </a:r>
                    </a:p>
                  </a:txBody>
                  <a:tcPr marL="0" marR="0" marT="0" marB="0" anchor="ctr">
                    <a:lnL>
                      <a:noFill/>
                    </a:lnL>
                    <a:lnR>
                      <a:noFill/>
                    </a:lnR>
                    <a:lnT>
                      <a:noFill/>
                    </a:lnT>
                    <a:lnB>
                      <a:noFill/>
                    </a:lnB>
                    <a:solidFill>
                      <a:srgbClr val="FFFFFF"/>
                    </a:solidFill>
                  </a:tcPr>
                </a:tc>
              </a:tr>
              <a:tr h="277136">
                <a:tc>
                  <a:txBody>
                    <a:bodyPr/>
                    <a:lstStyle/>
                    <a:p>
                      <a:pPr algn="l" fontAlgn="b"/>
                      <a:r>
                        <a:rPr lang="bg-BG" sz="1000" b="1" i="0" u="none" strike="noStrike">
                          <a:solidFill>
                            <a:srgbClr val="000000"/>
                          </a:solidFill>
                          <a:latin typeface="Calibri"/>
                        </a:rPr>
                        <a:t>Приходи -общо 2013</a:t>
                      </a: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812023</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780066</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774258</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2366348</a:t>
                      </a:r>
                    </a:p>
                  </a:txBody>
                  <a:tcPr marL="0" marR="0" marT="0" marB="0" anchor="ctr">
                    <a:lnL>
                      <a:noFill/>
                    </a:lnL>
                    <a:lnR>
                      <a:noFill/>
                    </a:lnR>
                    <a:lnT>
                      <a:noFill/>
                    </a:lnT>
                    <a:lnB>
                      <a:noFill/>
                    </a:lnB>
                    <a:solidFill>
                      <a:srgbClr val="FFFFFF"/>
                    </a:solidFill>
                  </a:tcPr>
                </a:tc>
              </a:tr>
              <a:tr h="277136">
                <a:tc>
                  <a:txBody>
                    <a:bodyPr/>
                    <a:lstStyle/>
                    <a:p>
                      <a:pPr algn="l" fontAlgn="b"/>
                      <a:r>
                        <a:rPr lang="ru-RU" sz="1000" b="1" i="0" u="none" strike="noStrike">
                          <a:solidFill>
                            <a:srgbClr val="000000"/>
                          </a:solidFill>
                          <a:latin typeface="Calibri"/>
                        </a:rPr>
                        <a:t>Приходи от нефинансова дейност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795785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780007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773853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2349645</a:t>
                      </a:r>
                    </a:p>
                  </a:txBody>
                  <a:tcPr marL="0" marR="0" marT="0" marB="0" anchor="ctr">
                    <a:lnL>
                      <a:noFill/>
                    </a:lnL>
                    <a:lnR>
                      <a:noFill/>
                    </a:lnR>
                    <a:lnT>
                      <a:noFill/>
                    </a:lnT>
                    <a:lnB>
                      <a:noFill/>
                    </a:lnB>
                    <a:solidFill>
                      <a:srgbClr val="FFFFFF"/>
                    </a:solidFill>
                  </a:tcPr>
                </a:tc>
              </a:tr>
              <a:tr h="277136">
                <a:tc>
                  <a:txBody>
                    <a:bodyPr/>
                    <a:lstStyle/>
                    <a:p>
                      <a:pPr algn="l" fontAlgn="b"/>
                      <a:r>
                        <a:rPr lang="ru-RU" sz="1000" b="1" i="1" u="none" strike="noStrike" dirty="0">
                          <a:solidFill>
                            <a:srgbClr val="000000"/>
                          </a:solidFill>
                          <a:latin typeface="Calibri"/>
                        </a:rPr>
                        <a:t>Приходи от продажба на продукция/стоки/материали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77136">
                <a:tc>
                  <a:txBody>
                    <a:bodyPr/>
                    <a:lstStyle/>
                    <a:p>
                      <a:pPr algn="just" fontAlgn="b"/>
                      <a:r>
                        <a:rPr lang="ru-RU" sz="1000" b="1" i="1" u="none" strike="noStrike" dirty="0">
                          <a:solidFill>
                            <a:srgbClr val="000000"/>
                          </a:solidFill>
                          <a:latin typeface="Calibri"/>
                        </a:rPr>
                        <a:t>Приходи от управление на собствеността  2013г</a:t>
                      </a:r>
                      <a:r>
                        <a:rPr lang="ru-RU" sz="1000" b="1" i="1" u="none" strike="noStrike" dirty="0" smtClean="0">
                          <a:solidFill>
                            <a:srgbClr val="000000"/>
                          </a:solidFill>
                          <a:latin typeface="Calibri"/>
                        </a:rPr>
                        <a:t>. в т.ч.</a:t>
                      </a:r>
                      <a:endParaRPr lang="ru-RU" sz="1000" b="1" i="1" u="none" strike="noStrike" dirty="0">
                        <a:solidFill>
                          <a:srgbClr val="000000"/>
                        </a:solidFill>
                        <a:latin typeface="Calibri"/>
                      </a:endParaRP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787108</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779692</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771114</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2337914</a:t>
                      </a:r>
                    </a:p>
                  </a:txBody>
                  <a:tcPr marL="0" marR="0" marT="0" marB="0" anchor="ctr">
                    <a:lnL>
                      <a:noFill/>
                    </a:lnL>
                    <a:lnR>
                      <a:noFill/>
                    </a:lnR>
                    <a:lnT>
                      <a:noFill/>
                    </a:lnT>
                    <a:lnB>
                      <a:noFill/>
                    </a:lnB>
                    <a:solidFill>
                      <a:srgbClr val="FFFFFF"/>
                    </a:solidFill>
                  </a:tcPr>
                </a:tc>
              </a:tr>
              <a:tr h="255409">
                <a:tc>
                  <a:txBody>
                    <a:bodyPr/>
                    <a:lstStyle/>
                    <a:p>
                      <a:pPr algn="l" fontAlgn="b"/>
                      <a:r>
                        <a:rPr lang="ru-RU" sz="1000" b="0" i="0" u="sng" strike="noStrike" dirty="0">
                          <a:solidFill>
                            <a:srgbClr val="000000"/>
                          </a:solidFill>
                          <a:latin typeface="Calibri"/>
                        </a:rPr>
                        <a:t>Приходи от отдаване под наем на площи по дългосрочни договори 2013г</a:t>
                      </a:r>
                      <a:r>
                        <a:rPr lang="ru-RU" sz="1000" b="0" i="0" u="sng" strike="noStrike" dirty="0" smtClean="0">
                          <a:solidFill>
                            <a:srgbClr val="000000"/>
                          </a:solidFill>
                          <a:latin typeface="Calibri"/>
                        </a:rPr>
                        <a:t>. в т.ч.</a:t>
                      </a:r>
                      <a:endParaRPr lang="ru-RU" sz="1000" b="0" i="0" u="sng" strike="noStrike" dirty="0">
                        <a:solidFill>
                          <a:srgbClr val="000000"/>
                        </a:solidFill>
                        <a:latin typeface="Calibri"/>
                      </a:endParaRPr>
                    </a:p>
                  </a:txBody>
                  <a:tcPr marL="0" marR="0" marT="0" marB="0" anchor="b">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447442</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439542</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493260</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1380243</a:t>
                      </a:r>
                    </a:p>
                  </a:txBody>
                  <a:tcPr marL="0" marR="0" marT="0" marB="0" anchor="ctr">
                    <a:lnL>
                      <a:noFill/>
                    </a:lnL>
                    <a:lnR>
                      <a:noFill/>
                    </a:lnR>
                    <a:lnT>
                      <a:noFill/>
                    </a:lnT>
                    <a:lnB>
                      <a:noFill/>
                    </a:lnB>
                    <a:solidFill>
                      <a:srgbClr val="FFFFFF"/>
                    </a:solidFill>
                  </a:tcPr>
                </a:tc>
              </a:tr>
              <a:tr h="277136">
                <a:tc>
                  <a:txBody>
                    <a:bodyPr/>
                    <a:lstStyle/>
                    <a:p>
                      <a:pPr algn="l" fontAlgn="b"/>
                      <a:r>
                        <a:rPr lang="ru-RU" sz="1000" b="0" i="0" u="none" strike="noStrike">
                          <a:solidFill>
                            <a:srgbClr val="000000"/>
                          </a:solidFill>
                          <a:latin typeface="Calibri"/>
                        </a:rPr>
                        <a:t>Приходи от отдаване под наем на офисни площи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168156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164946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164467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497569</a:t>
                      </a:r>
                    </a:p>
                  </a:txBody>
                  <a:tcPr marL="0" marR="0" marT="0" marB="0" anchor="ctr">
                    <a:lnL>
                      <a:noFill/>
                    </a:lnL>
                    <a:lnR>
                      <a:noFill/>
                    </a:lnR>
                    <a:lnT>
                      <a:noFill/>
                    </a:lnT>
                    <a:lnB>
                      <a:noFill/>
                    </a:lnB>
                    <a:solidFill>
                      <a:srgbClr val="FFFFFF"/>
                    </a:solidFill>
                  </a:tcPr>
                </a:tc>
              </a:tr>
              <a:tr h="277136">
                <a:tc>
                  <a:txBody>
                    <a:bodyPr/>
                    <a:lstStyle/>
                    <a:p>
                      <a:pPr algn="l" fontAlgn="b"/>
                      <a:r>
                        <a:rPr lang="ru-RU" sz="1000" b="0" i="0" u="none" strike="noStrike">
                          <a:solidFill>
                            <a:srgbClr val="000000"/>
                          </a:solidFill>
                          <a:latin typeface="Calibri"/>
                        </a:rPr>
                        <a:t>Приходи от отдаване под наем на търговски площи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112906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150913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174534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438353</a:t>
                      </a:r>
                    </a:p>
                  </a:txBody>
                  <a:tcPr marL="0" marR="0" marT="0" marB="0" anchor="ctr">
                    <a:lnL>
                      <a:noFill/>
                    </a:lnL>
                    <a:lnR>
                      <a:noFill/>
                    </a:lnR>
                    <a:lnT>
                      <a:noFill/>
                    </a:lnT>
                    <a:lnB>
                      <a:noFill/>
                    </a:lnB>
                    <a:solidFill>
                      <a:srgbClr val="FFFFFF"/>
                    </a:solidFill>
                  </a:tcPr>
                </a:tc>
              </a:tr>
              <a:tr h="277136">
                <a:tc>
                  <a:txBody>
                    <a:bodyPr/>
                    <a:lstStyle/>
                    <a:p>
                      <a:pPr algn="l" fontAlgn="b"/>
                      <a:r>
                        <a:rPr lang="ru-RU" sz="1000" b="0" i="0" u="none" strike="noStrike">
                          <a:solidFill>
                            <a:srgbClr val="000000"/>
                          </a:solidFill>
                          <a:latin typeface="Calibri"/>
                        </a:rPr>
                        <a:t>Приходи от отдаване под наем на складови площи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65098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18042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19897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103037</a:t>
                      </a:r>
                    </a:p>
                  </a:txBody>
                  <a:tcPr marL="0" marR="0" marT="0" marB="0" anchor="ctr">
                    <a:lnL>
                      <a:noFill/>
                    </a:lnL>
                    <a:lnR>
                      <a:noFill/>
                    </a:lnR>
                    <a:lnT>
                      <a:noFill/>
                    </a:lnT>
                    <a:lnB>
                      <a:noFill/>
                    </a:lnB>
                    <a:solidFill>
                      <a:srgbClr val="FFFFFF"/>
                    </a:solidFill>
                  </a:tcPr>
                </a:tc>
              </a:tr>
              <a:tr h="277136">
                <a:tc>
                  <a:txBody>
                    <a:bodyPr/>
                    <a:lstStyle/>
                    <a:p>
                      <a:pPr algn="l" fontAlgn="b"/>
                      <a:r>
                        <a:rPr lang="ru-RU" sz="1000" b="0" i="0" u="none" strike="noStrike">
                          <a:solidFill>
                            <a:srgbClr val="000000"/>
                          </a:solidFill>
                          <a:latin typeface="Calibri"/>
                        </a:rPr>
                        <a:t>Приходи от отдаване под наем на закрити паркоместа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32571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32662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27915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93147</a:t>
                      </a:r>
                    </a:p>
                  </a:txBody>
                  <a:tcPr marL="0" marR="0" marT="0" marB="0" anchor="ctr">
                    <a:lnL>
                      <a:noFill/>
                    </a:lnL>
                    <a:lnR>
                      <a:noFill/>
                    </a:lnR>
                    <a:lnT>
                      <a:noFill/>
                    </a:lnT>
                    <a:lnB>
                      <a:noFill/>
                    </a:lnB>
                    <a:solidFill>
                      <a:srgbClr val="FFFFFF"/>
                    </a:solidFill>
                  </a:tcPr>
                </a:tc>
              </a:tr>
              <a:tr h="277136">
                <a:tc>
                  <a:txBody>
                    <a:bodyPr/>
                    <a:lstStyle/>
                    <a:p>
                      <a:pPr algn="l" fontAlgn="b"/>
                      <a:r>
                        <a:rPr lang="ru-RU" sz="1000" b="0" i="0" u="none" strike="noStrike">
                          <a:solidFill>
                            <a:srgbClr val="000000"/>
                          </a:solidFill>
                          <a:latin typeface="Calibri"/>
                        </a:rPr>
                        <a:t>Приходи от отдаване под наем на открити паркоместа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3591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3551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8131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15272</a:t>
                      </a:r>
                    </a:p>
                  </a:txBody>
                  <a:tcPr marL="0" marR="0" marT="0" marB="0" anchor="ctr">
                    <a:lnL>
                      <a:noFill/>
                    </a:lnL>
                    <a:lnR>
                      <a:noFill/>
                    </a:lnR>
                    <a:lnT>
                      <a:noFill/>
                    </a:lnT>
                    <a:lnB>
                      <a:noFill/>
                    </a:lnB>
                    <a:solidFill>
                      <a:srgbClr val="FFFFFF"/>
                    </a:solidFill>
                  </a:tcPr>
                </a:tc>
              </a:tr>
              <a:tr h="277136">
                <a:tc>
                  <a:txBody>
                    <a:bodyPr/>
                    <a:lstStyle/>
                    <a:p>
                      <a:pPr algn="l" fontAlgn="b"/>
                      <a:r>
                        <a:rPr lang="ru-RU" sz="1000" b="0" i="0" u="none" strike="noStrike">
                          <a:solidFill>
                            <a:srgbClr val="000000"/>
                          </a:solidFill>
                          <a:latin typeface="Calibri"/>
                        </a:rPr>
                        <a:t>Приходи от отдаване под наем на площи за колокация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39462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43008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54689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137159</a:t>
                      </a:r>
                    </a:p>
                  </a:txBody>
                  <a:tcPr marL="0" marR="0" marT="0" marB="0" anchor="ctr">
                    <a:lnL>
                      <a:noFill/>
                    </a:lnL>
                    <a:lnR>
                      <a:noFill/>
                    </a:lnR>
                    <a:lnT>
                      <a:noFill/>
                    </a:lnT>
                    <a:lnB>
                      <a:noFill/>
                    </a:lnB>
                    <a:solidFill>
                      <a:srgbClr val="FFFFFF"/>
                    </a:solidFill>
                  </a:tcPr>
                </a:tc>
              </a:tr>
              <a:tr h="277136">
                <a:tc>
                  <a:txBody>
                    <a:bodyPr/>
                    <a:lstStyle/>
                    <a:p>
                      <a:pPr algn="l" fontAlgn="b"/>
                      <a:r>
                        <a:rPr lang="ru-RU" sz="1000" b="0" i="0" u="none" strike="noStrike">
                          <a:solidFill>
                            <a:srgbClr val="000000"/>
                          </a:solidFill>
                          <a:latin typeface="Calibri"/>
                        </a:rPr>
                        <a:t>Приходи от отдаване под наем на покривни площи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4190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4190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8380</a:t>
                      </a:r>
                    </a:p>
                  </a:txBody>
                  <a:tcPr marL="0" marR="0" marT="0" marB="0" anchor="ctr">
                    <a:lnL>
                      <a:noFill/>
                    </a:lnL>
                    <a:lnR>
                      <a:noFill/>
                    </a:lnR>
                    <a:lnT>
                      <a:noFill/>
                    </a:lnT>
                    <a:lnB>
                      <a:noFill/>
                    </a:lnB>
                    <a:solidFill>
                      <a:srgbClr val="FFFFFF"/>
                    </a:solidFill>
                  </a:tcPr>
                </a:tc>
              </a:tr>
              <a:tr h="277136">
                <a:tc>
                  <a:txBody>
                    <a:bodyPr/>
                    <a:lstStyle/>
                    <a:p>
                      <a:pPr algn="l" fontAlgn="b"/>
                      <a:r>
                        <a:rPr lang="ru-RU" sz="1000" b="0" i="0" u="none" strike="noStrike">
                          <a:solidFill>
                            <a:srgbClr val="000000"/>
                          </a:solidFill>
                          <a:latin typeface="Calibri"/>
                        </a:rPr>
                        <a:t>Приходи от наем рекламни площи - покрив фасада и други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15994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11272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14112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41377</a:t>
                      </a:r>
                    </a:p>
                  </a:txBody>
                  <a:tcPr marL="0" marR="0" marT="0" marB="0" anchor="ctr">
                    <a:lnL>
                      <a:noFill/>
                    </a:lnL>
                    <a:lnR>
                      <a:noFill/>
                    </a:lnR>
                    <a:lnT>
                      <a:noFill/>
                    </a:lnT>
                    <a:lnB>
                      <a:noFill/>
                    </a:lnB>
                    <a:solidFill>
                      <a:srgbClr val="FFFFFF"/>
                    </a:solidFill>
                  </a:tcPr>
                </a:tc>
              </a:tr>
              <a:tr h="277136">
                <a:tc>
                  <a:txBody>
                    <a:bodyPr/>
                    <a:lstStyle/>
                    <a:p>
                      <a:pPr algn="l" fontAlgn="b"/>
                      <a:r>
                        <a:rPr lang="ru-RU" sz="1000" b="0" i="0" u="none" strike="noStrike">
                          <a:solidFill>
                            <a:srgbClr val="000000"/>
                          </a:solidFill>
                          <a:latin typeface="Calibri"/>
                        </a:rPr>
                        <a:t>Приходи от такса управление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9664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10958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25327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45949</a:t>
                      </a:r>
                    </a:p>
                  </a:txBody>
                  <a:tcPr marL="0" marR="0" marT="0" marB="0" anchor="ctr">
                    <a:lnL>
                      <a:noFill/>
                    </a:lnL>
                    <a:lnR>
                      <a:noFill/>
                    </a:lnR>
                    <a:lnT>
                      <a:noFill/>
                    </a:lnT>
                    <a:lnB>
                      <a:noFill/>
                    </a:lnB>
                    <a:solidFill>
                      <a:srgbClr val="FFFFFF"/>
                    </a:solid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38</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77200" y="381000"/>
            <a:ext cx="685800" cy="533400"/>
          </a:xfrm>
          <a:prstGeom prst="rect">
            <a:avLst/>
          </a:prstGeom>
        </p:spPr>
      </p:pic>
      <p:sp>
        <p:nvSpPr>
          <p:cNvPr id="7" name="TextBox 6"/>
          <p:cNvSpPr txBox="1"/>
          <p:nvPr/>
        </p:nvSpPr>
        <p:spPr>
          <a:xfrm>
            <a:off x="228601" y="457200"/>
            <a:ext cx="8229600" cy="338554"/>
          </a:xfrm>
          <a:prstGeom prst="rect">
            <a:avLst/>
          </a:prstGeom>
          <a:noFill/>
        </p:spPr>
        <p:txBody>
          <a:bodyPr wrap="square" rtlCol="0">
            <a:spAutoFit/>
          </a:bodyPr>
          <a:lstStyle/>
          <a:p>
            <a:r>
              <a:rPr lang="bg-BG" sz="1600" b="1" dirty="0" smtClean="0">
                <a:effectLst>
                  <a:outerShdw blurRad="38100" dist="38100" dir="2700000" algn="tl">
                    <a:srgbClr val="000000">
                      <a:alpha val="43137"/>
                    </a:srgbClr>
                  </a:outerShdw>
                </a:effectLst>
                <a:latin typeface="Calibri" pitchFamily="34" charset="0"/>
                <a:cs typeface="Calibri" pitchFamily="34" charset="0"/>
              </a:rPr>
              <a:t>Приложение 1 – Справка за приходите на НДК – София за второ тримесечие на 2013г.</a:t>
            </a:r>
            <a:endParaRPr lang="en-US" sz="1600" b="1" dirty="0">
              <a:effectLst>
                <a:outerShdw blurRad="38100" dist="38100" dir="2700000" algn="tl">
                  <a:srgbClr val="000000">
                    <a:alpha val="43137"/>
                  </a:srgbClr>
                </a:outerShdw>
              </a:effectLst>
              <a:latin typeface="Calibri" pitchFamily="34" charset="0"/>
              <a:cs typeface="Calibri" pitchFamily="34" charset="0"/>
            </a:endParaRPr>
          </a:p>
        </p:txBody>
      </p:sp>
      <p:graphicFrame>
        <p:nvGraphicFramePr>
          <p:cNvPr id="8" name="Table 7"/>
          <p:cNvGraphicFramePr>
            <a:graphicFrameLocks noGrp="1"/>
          </p:cNvGraphicFramePr>
          <p:nvPr/>
        </p:nvGraphicFramePr>
        <p:xfrm>
          <a:off x="457197" y="1142996"/>
          <a:ext cx="8001002" cy="4063908"/>
        </p:xfrm>
        <a:graphic>
          <a:graphicData uri="http://schemas.openxmlformats.org/drawingml/2006/table">
            <a:tbl>
              <a:tblPr/>
              <a:tblGrid>
                <a:gridCol w="4688699"/>
                <a:gridCol w="760934"/>
                <a:gridCol w="880297"/>
                <a:gridCol w="880297"/>
                <a:gridCol w="790775"/>
              </a:tblGrid>
              <a:tr h="190828">
                <a:tc>
                  <a:txBody>
                    <a:bodyPr/>
                    <a:lstStyle/>
                    <a:p>
                      <a:pPr algn="l" fontAlgn="b"/>
                      <a:r>
                        <a:rPr lang="en-US" sz="10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bg-BG" sz="1000" b="1" i="0" u="none" strike="noStrike" dirty="0" smtClean="0">
                          <a:solidFill>
                            <a:srgbClr val="000000"/>
                          </a:solidFill>
                          <a:latin typeface="Calibri"/>
                        </a:rPr>
                        <a:t>НДК</a:t>
                      </a:r>
                      <a:r>
                        <a:rPr lang="bg-BG" sz="1000" b="1" i="0" u="none" strike="noStrike" baseline="0" dirty="0" smtClean="0">
                          <a:solidFill>
                            <a:srgbClr val="000000"/>
                          </a:solidFill>
                          <a:latin typeface="Calibri"/>
                        </a:rPr>
                        <a:t> </a:t>
                      </a:r>
                      <a:r>
                        <a:rPr lang="bg-BG" sz="1000" b="1" i="0" u="none" strike="noStrike" dirty="0" smtClean="0">
                          <a:solidFill>
                            <a:srgbClr val="000000"/>
                          </a:solidFill>
                          <a:latin typeface="Calibri"/>
                        </a:rPr>
                        <a:t>София</a:t>
                      </a:r>
                      <a:endParaRPr lang="bg-BG" sz="1000" b="1" i="0" u="none" strike="noStrike" dirty="0">
                        <a:solidFill>
                          <a:srgbClr val="000000"/>
                        </a:solidFill>
                        <a:latin typeface="Calibri"/>
                      </a:endParaRPr>
                    </a:p>
                  </a:txBody>
                  <a:tcPr marL="0" marR="0" marT="0" marB="0" anchor="ct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r>
              <a:tr h="327311">
                <a:tc>
                  <a:txBody>
                    <a:bodyPr/>
                    <a:lstStyle/>
                    <a:p>
                      <a:pPr algn="l" fontAlgn="b"/>
                      <a:r>
                        <a:rPr lang="bg-BG" sz="1000" b="1" i="0" u="none" strike="noStrike" dirty="0">
                          <a:solidFill>
                            <a:srgbClr val="000000"/>
                          </a:solidFill>
                          <a:latin typeface="Calibri"/>
                        </a:rPr>
                        <a:t>Второ тримесечие на 2013г.</a:t>
                      </a:r>
                    </a:p>
                  </a:txBody>
                  <a:tcPr marL="0" marR="0" marT="0" marB="0" anchor="b">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Април</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Май</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Юни</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Общо </a:t>
                      </a:r>
                      <a:r>
                        <a:rPr lang="en-US" sz="1000" b="1" i="0" u="none" strike="noStrike" dirty="0">
                          <a:solidFill>
                            <a:srgbClr val="000000"/>
                          </a:solidFill>
                          <a:latin typeface="Calibri"/>
                        </a:rPr>
                        <a:t>Q2</a:t>
                      </a:r>
                    </a:p>
                  </a:txBody>
                  <a:tcPr marL="0" marR="0" marT="0" marB="0" anchor="ctr">
                    <a:lnL>
                      <a:noFill/>
                    </a:lnL>
                    <a:lnR>
                      <a:noFill/>
                    </a:lnR>
                    <a:lnT>
                      <a:noFill/>
                    </a:lnT>
                    <a:lnB>
                      <a:noFill/>
                    </a:lnB>
                    <a:solidFill>
                      <a:srgbClr val="FFFFFF"/>
                    </a:solidFill>
                  </a:tcPr>
                </a:tc>
              </a:tr>
              <a:tr h="442279">
                <a:tc>
                  <a:txBody>
                    <a:bodyPr/>
                    <a:lstStyle/>
                    <a:p>
                      <a:pPr algn="l" fontAlgn="b"/>
                      <a:r>
                        <a:rPr lang="ru-RU" sz="1000" b="0" i="0" u="sng" strike="noStrike" dirty="0">
                          <a:solidFill>
                            <a:srgbClr val="000000"/>
                          </a:solidFill>
                          <a:latin typeface="Calibri"/>
                        </a:rPr>
                        <a:t>Приходи от управление и организация на дейности и прояви 2013г.</a:t>
                      </a:r>
                    </a:p>
                  </a:txBody>
                  <a:tcPr marL="0" marR="0" marT="0" marB="0" anchor="b">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339666</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340151</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277854</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957671</a:t>
                      </a:r>
                    </a:p>
                  </a:txBody>
                  <a:tcPr marL="0" marR="0" marT="0" marB="0" anchor="ctr">
                    <a:lnL>
                      <a:noFill/>
                    </a:lnL>
                    <a:lnR>
                      <a:noFill/>
                    </a:lnR>
                    <a:lnT>
                      <a:noFill/>
                    </a:lnT>
                    <a:lnB>
                      <a:noFill/>
                    </a:lnB>
                    <a:solidFill>
                      <a:srgbClr val="FFFFFF"/>
                    </a:solidFill>
                  </a:tcPr>
                </a:tc>
              </a:tr>
              <a:tr h="238730">
                <a:tc>
                  <a:txBody>
                    <a:bodyPr/>
                    <a:lstStyle/>
                    <a:p>
                      <a:pPr algn="just" fontAlgn="b"/>
                      <a:r>
                        <a:rPr lang="bg-BG" sz="1000" b="0" i="1" u="none" strike="noStrike" dirty="0" smtClean="0">
                          <a:solidFill>
                            <a:srgbClr val="000000"/>
                          </a:solidFill>
                          <a:latin typeface="Calibri"/>
                        </a:rPr>
                        <a:t>        Външни </a:t>
                      </a:r>
                      <a:r>
                        <a:rPr lang="bg-BG" sz="1000" b="0" i="1" u="none" strike="noStrike" dirty="0">
                          <a:solidFill>
                            <a:srgbClr val="000000"/>
                          </a:solidFill>
                          <a:latin typeface="Calibri"/>
                        </a:rPr>
                        <a:t>прояви 2013г.</a:t>
                      </a:r>
                    </a:p>
                  </a:txBody>
                  <a:tcPr marL="0" marR="0" marT="0" marB="0" anchor="b">
                    <a:lnL>
                      <a:noFill/>
                    </a:lnL>
                    <a:lnR>
                      <a:noFill/>
                    </a:lnR>
                    <a:lnT>
                      <a:noFill/>
                    </a:lnT>
                    <a:lnB>
                      <a:noFill/>
                    </a:lnB>
                    <a:solidFill>
                      <a:srgbClr val="FFFFFF"/>
                    </a:solidFill>
                  </a:tcPr>
                </a:tc>
                <a:tc>
                  <a:txBody>
                    <a:bodyPr/>
                    <a:lstStyle/>
                    <a:p>
                      <a:pPr algn="r" fontAlgn="ctr"/>
                      <a:r>
                        <a:rPr lang="en-US" sz="1000" b="0" i="1" u="none" strike="noStrike" dirty="0">
                          <a:solidFill>
                            <a:srgbClr val="000000"/>
                          </a:solidFill>
                          <a:latin typeface="Calibri"/>
                        </a:rPr>
                        <a:t>325624</a:t>
                      </a:r>
                    </a:p>
                  </a:txBody>
                  <a:tcPr marL="0" marR="0" marT="0" marB="0" anchor="ctr">
                    <a:lnL>
                      <a:noFill/>
                    </a:lnL>
                    <a:lnR>
                      <a:noFill/>
                    </a:lnR>
                    <a:lnT>
                      <a:noFill/>
                    </a:lnT>
                    <a:lnB>
                      <a:noFill/>
                    </a:lnB>
                    <a:solidFill>
                      <a:srgbClr val="FFFFFF"/>
                    </a:solidFill>
                  </a:tcPr>
                </a:tc>
                <a:tc>
                  <a:txBody>
                    <a:bodyPr/>
                    <a:lstStyle/>
                    <a:p>
                      <a:pPr algn="r" fontAlgn="ctr"/>
                      <a:r>
                        <a:rPr lang="en-US" sz="1000" b="0" i="1" u="none" strike="noStrike" dirty="0">
                          <a:solidFill>
                            <a:srgbClr val="000000"/>
                          </a:solidFill>
                          <a:latin typeface="Calibri"/>
                        </a:rPr>
                        <a:t>325511</a:t>
                      </a:r>
                    </a:p>
                  </a:txBody>
                  <a:tcPr marL="0" marR="0" marT="0" marB="0" anchor="ctr">
                    <a:lnL>
                      <a:noFill/>
                    </a:lnL>
                    <a:lnR>
                      <a:noFill/>
                    </a:lnR>
                    <a:lnT>
                      <a:noFill/>
                    </a:lnT>
                    <a:lnB>
                      <a:noFill/>
                    </a:lnB>
                    <a:solidFill>
                      <a:srgbClr val="FFFFFF"/>
                    </a:solidFill>
                  </a:tcPr>
                </a:tc>
                <a:tc>
                  <a:txBody>
                    <a:bodyPr/>
                    <a:lstStyle/>
                    <a:p>
                      <a:pPr algn="r" fontAlgn="ctr"/>
                      <a:r>
                        <a:rPr lang="en-US" sz="1000" b="0" i="1" u="none" strike="noStrike" dirty="0">
                          <a:solidFill>
                            <a:srgbClr val="000000"/>
                          </a:solidFill>
                          <a:latin typeface="Calibri"/>
                        </a:rPr>
                        <a:t>267046</a:t>
                      </a:r>
                    </a:p>
                  </a:txBody>
                  <a:tcPr marL="0" marR="0" marT="0" marB="0" anchor="ctr">
                    <a:lnL>
                      <a:noFill/>
                    </a:lnL>
                    <a:lnR>
                      <a:noFill/>
                    </a:lnR>
                    <a:lnT>
                      <a:noFill/>
                    </a:lnT>
                    <a:lnB>
                      <a:noFill/>
                    </a:lnB>
                    <a:solidFill>
                      <a:srgbClr val="FFFFFF"/>
                    </a:solidFill>
                  </a:tcPr>
                </a:tc>
                <a:tc>
                  <a:txBody>
                    <a:bodyPr/>
                    <a:lstStyle/>
                    <a:p>
                      <a:pPr algn="r" fontAlgn="ctr"/>
                      <a:r>
                        <a:rPr lang="en-US" sz="1000" b="0" i="1" u="none" strike="noStrike" dirty="0">
                          <a:solidFill>
                            <a:srgbClr val="000000"/>
                          </a:solidFill>
                          <a:latin typeface="Calibri"/>
                        </a:rPr>
                        <a:t>918181</a:t>
                      </a:r>
                    </a:p>
                  </a:txBody>
                  <a:tcPr marL="0" marR="0" marT="0" marB="0" anchor="ctr">
                    <a:lnL>
                      <a:noFill/>
                    </a:lnL>
                    <a:lnR>
                      <a:noFill/>
                    </a:lnR>
                    <a:lnT>
                      <a:noFill/>
                    </a:lnT>
                    <a:lnB>
                      <a:noFill/>
                    </a:lnB>
                    <a:solidFill>
                      <a:srgbClr val="FFFFFF"/>
                    </a:solidFill>
                  </a:tcPr>
                </a:tc>
              </a:tr>
              <a:tr h="238730">
                <a:tc>
                  <a:txBody>
                    <a:bodyPr/>
                    <a:lstStyle/>
                    <a:p>
                      <a:pPr algn="just" fontAlgn="b"/>
                      <a:r>
                        <a:rPr lang="ru-RU" sz="1000" b="0" i="0" u="none" strike="noStrike" dirty="0">
                          <a:solidFill>
                            <a:srgbClr val="000000"/>
                          </a:solidFill>
                          <a:latin typeface="Calibri"/>
                        </a:rPr>
                        <a:t>Приходи от отдаване под наем на зали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294020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245980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214344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754344</a:t>
                      </a:r>
                    </a:p>
                  </a:txBody>
                  <a:tcPr marL="0" marR="0" marT="0" marB="0" anchor="ctr">
                    <a:lnL>
                      <a:noFill/>
                    </a:lnL>
                    <a:lnR>
                      <a:noFill/>
                    </a:lnR>
                    <a:lnT>
                      <a:noFill/>
                    </a:lnT>
                    <a:lnB>
                      <a:noFill/>
                    </a:lnB>
                    <a:solidFill>
                      <a:srgbClr val="FFFFFF"/>
                    </a:solidFill>
                  </a:tcPr>
                </a:tc>
              </a:tr>
              <a:tr h="238730">
                <a:tc>
                  <a:txBody>
                    <a:bodyPr/>
                    <a:lstStyle/>
                    <a:p>
                      <a:pPr algn="just" fontAlgn="b"/>
                      <a:r>
                        <a:rPr lang="ru-RU" sz="1000" b="0" i="0" u="none" strike="noStrike" dirty="0">
                          <a:solidFill>
                            <a:srgbClr val="000000"/>
                          </a:solidFill>
                          <a:latin typeface="Calibri"/>
                        </a:rPr>
                        <a:t>Приходи от предоставено подвижно обзавеждане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22074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74008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36658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132740</a:t>
                      </a:r>
                    </a:p>
                  </a:txBody>
                  <a:tcPr marL="0" marR="0" marT="0" marB="0" anchor="ctr">
                    <a:lnL>
                      <a:noFill/>
                    </a:lnL>
                    <a:lnR>
                      <a:noFill/>
                    </a:lnR>
                    <a:lnT>
                      <a:noFill/>
                    </a:lnT>
                    <a:lnB>
                      <a:noFill/>
                    </a:lnB>
                    <a:solidFill>
                      <a:srgbClr val="FFFFFF"/>
                    </a:solidFill>
                  </a:tcPr>
                </a:tc>
              </a:tr>
              <a:tr h="238730">
                <a:tc>
                  <a:txBody>
                    <a:bodyPr/>
                    <a:lstStyle/>
                    <a:p>
                      <a:pPr algn="just" fontAlgn="b"/>
                      <a:r>
                        <a:rPr lang="ru-RU" sz="1000" b="0" i="0" u="none" strike="noStrike">
                          <a:solidFill>
                            <a:srgbClr val="000000"/>
                          </a:solidFill>
                          <a:latin typeface="Calibri"/>
                        </a:rPr>
                        <a:t>Приходи от Предоставени външни услуги в зали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2435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3880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13604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19918</a:t>
                      </a:r>
                    </a:p>
                  </a:txBody>
                  <a:tcPr marL="0" marR="0" marT="0" marB="0" anchor="ctr">
                    <a:lnL>
                      <a:noFill/>
                    </a:lnL>
                    <a:lnR>
                      <a:noFill/>
                    </a:lnR>
                    <a:lnT>
                      <a:noFill/>
                    </a:lnT>
                    <a:lnB>
                      <a:noFill/>
                    </a:lnB>
                    <a:solidFill>
                      <a:srgbClr val="FFFFFF"/>
                    </a:solidFill>
                  </a:tcPr>
                </a:tc>
              </a:tr>
              <a:tr h="238730">
                <a:tc>
                  <a:txBody>
                    <a:bodyPr/>
                    <a:lstStyle/>
                    <a:p>
                      <a:pPr algn="just" fontAlgn="b"/>
                      <a:r>
                        <a:rPr lang="ru-RU" sz="1000" b="0" i="0" u="none" strike="noStrike" dirty="0">
                          <a:solidFill>
                            <a:srgbClr val="000000"/>
                          </a:solidFill>
                          <a:latin typeface="Calibri"/>
                        </a:rPr>
                        <a:t>Приходи от комисионерство - билети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7096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1644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2439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11179</a:t>
                      </a:r>
                    </a:p>
                  </a:txBody>
                  <a:tcPr marL="0" marR="0" marT="0" marB="0" anchor="ctr">
                    <a:lnL>
                      <a:noFill/>
                    </a:lnL>
                    <a:lnR>
                      <a:noFill/>
                    </a:lnR>
                    <a:lnT>
                      <a:noFill/>
                    </a:lnT>
                    <a:lnB>
                      <a:noFill/>
                    </a:lnB>
                    <a:solidFill>
                      <a:srgbClr val="FFFFFF"/>
                    </a:solidFill>
                  </a:tcPr>
                </a:tc>
              </a:tr>
              <a:tr h="238730">
                <a:tc>
                  <a:txBody>
                    <a:bodyPr/>
                    <a:lstStyle/>
                    <a:p>
                      <a:pPr algn="just" fontAlgn="b"/>
                      <a:r>
                        <a:rPr lang="bg-BG" sz="1000" b="0" i="1" u="none" strike="noStrike" dirty="0" smtClean="0">
                          <a:solidFill>
                            <a:srgbClr val="000000"/>
                          </a:solidFill>
                          <a:latin typeface="Calibri"/>
                        </a:rPr>
                        <a:t>        Вътрешни </a:t>
                      </a:r>
                      <a:r>
                        <a:rPr lang="bg-BG" sz="1000" b="0" i="1" u="none" strike="noStrike" dirty="0">
                          <a:solidFill>
                            <a:srgbClr val="000000"/>
                          </a:solidFill>
                          <a:latin typeface="Calibri"/>
                        </a:rPr>
                        <a:t>прояви 2013г.</a:t>
                      </a:r>
                    </a:p>
                  </a:txBody>
                  <a:tcPr marL="0" marR="0" marT="0" marB="0" anchor="b">
                    <a:lnL>
                      <a:noFill/>
                    </a:lnL>
                    <a:lnR>
                      <a:noFill/>
                    </a:lnR>
                    <a:lnT>
                      <a:noFill/>
                    </a:lnT>
                    <a:lnB>
                      <a:noFill/>
                    </a:lnB>
                    <a:solidFill>
                      <a:srgbClr val="FFFFFF"/>
                    </a:solidFill>
                  </a:tcPr>
                </a:tc>
                <a:tc>
                  <a:txBody>
                    <a:bodyPr/>
                    <a:lstStyle/>
                    <a:p>
                      <a:pPr algn="r" fontAlgn="ctr"/>
                      <a:r>
                        <a:rPr lang="en-US" sz="1000" b="0" i="1" u="none" strike="noStrike">
                          <a:solidFill>
                            <a:srgbClr val="000000"/>
                          </a:solidFill>
                          <a:latin typeface="Calibri"/>
                        </a:rPr>
                        <a:t>14042</a:t>
                      </a:r>
                    </a:p>
                  </a:txBody>
                  <a:tcPr marL="0" marR="0" marT="0" marB="0" anchor="ctr">
                    <a:lnL>
                      <a:noFill/>
                    </a:lnL>
                    <a:lnR>
                      <a:noFill/>
                    </a:lnR>
                    <a:lnT>
                      <a:noFill/>
                    </a:lnT>
                    <a:lnB>
                      <a:noFill/>
                    </a:lnB>
                    <a:solidFill>
                      <a:srgbClr val="FFFFFF"/>
                    </a:solidFill>
                  </a:tcPr>
                </a:tc>
                <a:tc>
                  <a:txBody>
                    <a:bodyPr/>
                    <a:lstStyle/>
                    <a:p>
                      <a:pPr algn="r" fontAlgn="ctr"/>
                      <a:r>
                        <a:rPr lang="en-US" sz="1000" b="0" i="1" u="none" strike="noStrike">
                          <a:solidFill>
                            <a:srgbClr val="000000"/>
                          </a:solidFill>
                          <a:latin typeface="Calibri"/>
                        </a:rPr>
                        <a:t>14640</a:t>
                      </a:r>
                    </a:p>
                  </a:txBody>
                  <a:tcPr marL="0" marR="0" marT="0" marB="0" anchor="ctr">
                    <a:lnL>
                      <a:noFill/>
                    </a:lnL>
                    <a:lnR>
                      <a:noFill/>
                    </a:lnR>
                    <a:lnT>
                      <a:noFill/>
                    </a:lnT>
                    <a:lnB>
                      <a:noFill/>
                    </a:lnB>
                    <a:solidFill>
                      <a:srgbClr val="FFFFFF"/>
                    </a:solidFill>
                  </a:tcPr>
                </a:tc>
                <a:tc>
                  <a:txBody>
                    <a:bodyPr/>
                    <a:lstStyle/>
                    <a:p>
                      <a:pPr algn="r" fontAlgn="ctr"/>
                      <a:r>
                        <a:rPr lang="en-US" sz="1000" b="0" i="1" u="none" strike="noStrike">
                          <a:solidFill>
                            <a:srgbClr val="000000"/>
                          </a:solidFill>
                          <a:latin typeface="Calibri"/>
                        </a:rPr>
                        <a:t>10809</a:t>
                      </a:r>
                    </a:p>
                  </a:txBody>
                  <a:tcPr marL="0" marR="0" marT="0" marB="0" anchor="ctr">
                    <a:lnL>
                      <a:noFill/>
                    </a:lnL>
                    <a:lnR>
                      <a:noFill/>
                    </a:lnR>
                    <a:lnT>
                      <a:noFill/>
                    </a:lnT>
                    <a:lnB>
                      <a:noFill/>
                    </a:lnB>
                    <a:solidFill>
                      <a:srgbClr val="FFFFFF"/>
                    </a:solidFill>
                  </a:tcPr>
                </a:tc>
                <a:tc>
                  <a:txBody>
                    <a:bodyPr/>
                    <a:lstStyle/>
                    <a:p>
                      <a:pPr algn="r" fontAlgn="ctr"/>
                      <a:r>
                        <a:rPr lang="en-US" sz="1000" b="0" i="1" u="none" strike="noStrike" dirty="0">
                          <a:solidFill>
                            <a:srgbClr val="000000"/>
                          </a:solidFill>
                          <a:latin typeface="Calibri"/>
                        </a:rPr>
                        <a:t>39490</a:t>
                      </a:r>
                    </a:p>
                  </a:txBody>
                  <a:tcPr marL="0" marR="0" marT="0" marB="0" anchor="ctr">
                    <a:lnL>
                      <a:noFill/>
                    </a:lnL>
                    <a:lnR>
                      <a:noFill/>
                    </a:lnR>
                    <a:lnT>
                      <a:noFill/>
                    </a:lnT>
                    <a:lnB>
                      <a:noFill/>
                    </a:lnB>
                    <a:solidFill>
                      <a:srgbClr val="FFFFFF"/>
                    </a:solidFill>
                  </a:tcPr>
                </a:tc>
              </a:tr>
              <a:tr h="238730">
                <a:tc>
                  <a:txBody>
                    <a:bodyPr/>
                    <a:lstStyle/>
                    <a:p>
                      <a:pPr algn="just" fontAlgn="b"/>
                      <a:r>
                        <a:rPr lang="ru-RU" sz="1000" b="0" i="0" u="none" strike="noStrike" dirty="0">
                          <a:solidFill>
                            <a:srgbClr val="000000"/>
                          </a:solidFill>
                          <a:latin typeface="Calibri"/>
                        </a:rPr>
                        <a:t>Приходи от продажба на билети вътрешни продукции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11612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7306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8442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27360</a:t>
                      </a:r>
                    </a:p>
                  </a:txBody>
                  <a:tcPr marL="0" marR="0" marT="0" marB="0" anchor="ctr">
                    <a:lnL>
                      <a:noFill/>
                    </a:lnL>
                    <a:lnR>
                      <a:noFill/>
                    </a:lnR>
                    <a:lnT>
                      <a:noFill/>
                    </a:lnT>
                    <a:lnB>
                      <a:noFill/>
                    </a:lnB>
                    <a:solidFill>
                      <a:srgbClr val="FFFFFF"/>
                    </a:solidFill>
                  </a:tcPr>
                </a:tc>
              </a:tr>
              <a:tr h="238730">
                <a:tc>
                  <a:txBody>
                    <a:bodyPr/>
                    <a:lstStyle/>
                    <a:p>
                      <a:pPr algn="just" fontAlgn="b"/>
                      <a:r>
                        <a:rPr lang="ru-RU" sz="1000" b="0" i="0" u="none" strike="noStrike" dirty="0">
                          <a:solidFill>
                            <a:srgbClr val="000000"/>
                          </a:solidFill>
                          <a:latin typeface="Calibri"/>
                        </a:rPr>
                        <a:t>Приходи от рекламни пакети вътрешни продукции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1700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4333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2367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8400</a:t>
                      </a:r>
                    </a:p>
                  </a:txBody>
                  <a:tcPr marL="0" marR="0" marT="0" marB="0" anchor="ctr">
                    <a:lnL>
                      <a:noFill/>
                    </a:lnL>
                    <a:lnR>
                      <a:noFill/>
                    </a:lnR>
                    <a:lnT>
                      <a:noFill/>
                    </a:lnT>
                    <a:lnB>
                      <a:noFill/>
                    </a:lnB>
                    <a:solidFill>
                      <a:srgbClr val="FFFFFF"/>
                    </a:solidFill>
                  </a:tcPr>
                </a:tc>
              </a:tr>
              <a:tr h="238730">
                <a:tc>
                  <a:txBody>
                    <a:bodyPr/>
                    <a:lstStyle/>
                    <a:p>
                      <a:pPr algn="just" fontAlgn="b"/>
                      <a:r>
                        <a:rPr lang="ru-RU" sz="1000" b="0" i="0" u="none" strike="noStrike">
                          <a:solidFill>
                            <a:srgbClr val="000000"/>
                          </a:solidFill>
                          <a:latin typeface="Calibri"/>
                        </a:rPr>
                        <a:t>Приходи от прояви и събития - права за излъчване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3000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3000</a:t>
                      </a:r>
                    </a:p>
                  </a:txBody>
                  <a:tcPr marL="0" marR="0" marT="0" marB="0" anchor="ctr">
                    <a:lnL>
                      <a:noFill/>
                    </a:lnL>
                    <a:lnR>
                      <a:noFill/>
                    </a:lnR>
                    <a:lnT>
                      <a:noFill/>
                    </a:lnT>
                    <a:lnB>
                      <a:noFill/>
                    </a:lnB>
                    <a:solidFill>
                      <a:srgbClr val="FFFFFF"/>
                    </a:solidFill>
                  </a:tcPr>
                </a:tc>
              </a:tr>
              <a:tr h="238730">
                <a:tc>
                  <a:txBody>
                    <a:bodyPr/>
                    <a:lstStyle/>
                    <a:p>
                      <a:pPr algn="just" fontAlgn="b"/>
                      <a:r>
                        <a:rPr lang="ru-RU" sz="1000" b="0" i="0" u="none" strike="noStrike" dirty="0">
                          <a:solidFill>
                            <a:srgbClr val="000000"/>
                          </a:solidFill>
                          <a:latin typeface="Calibri"/>
                        </a:rPr>
                        <a:t>Други приходи от предоставени услуги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730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730</a:t>
                      </a:r>
                    </a:p>
                  </a:txBody>
                  <a:tcPr marL="0" marR="0" marT="0" marB="0" anchor="ctr">
                    <a:lnL>
                      <a:noFill/>
                    </a:lnL>
                    <a:lnR>
                      <a:noFill/>
                    </a:lnR>
                    <a:lnT>
                      <a:noFill/>
                    </a:lnT>
                    <a:lnB>
                      <a:noFill/>
                    </a:lnB>
                    <a:solidFill>
                      <a:srgbClr val="FFFFFF"/>
                    </a:solidFill>
                  </a:tcPr>
                </a:tc>
              </a:tr>
              <a:tr h="238730">
                <a:tc>
                  <a:txBody>
                    <a:bodyPr/>
                    <a:lstStyle/>
                    <a:p>
                      <a:pPr algn="just" fontAlgn="b"/>
                      <a:r>
                        <a:rPr lang="bg-BG" sz="1000" b="1" i="1" u="none" strike="noStrike" dirty="0">
                          <a:solidFill>
                            <a:srgbClr val="000000"/>
                          </a:solidFill>
                          <a:latin typeface="Calibri"/>
                        </a:rPr>
                        <a:t>Други приходи  2013г.</a:t>
                      </a: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8677</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315</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2739</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11731</a:t>
                      </a:r>
                    </a:p>
                  </a:txBody>
                  <a:tcPr marL="0" marR="0" marT="0" marB="0" anchor="ctr">
                    <a:lnL>
                      <a:noFill/>
                    </a:lnL>
                    <a:lnR>
                      <a:noFill/>
                    </a:lnR>
                    <a:lnT>
                      <a:noFill/>
                    </a:lnT>
                    <a:lnB>
                      <a:noFill/>
                    </a:lnB>
                    <a:solidFill>
                      <a:srgbClr val="FFFFFF"/>
                    </a:solidFill>
                  </a:tcPr>
                </a:tc>
              </a:tr>
              <a:tr h="238730">
                <a:tc>
                  <a:txBody>
                    <a:bodyPr/>
                    <a:lstStyle/>
                    <a:p>
                      <a:pPr algn="just" fontAlgn="b"/>
                      <a:r>
                        <a:rPr lang="bg-BG" sz="1000" b="1" i="0" u="none" strike="noStrike">
                          <a:solidFill>
                            <a:srgbClr val="000000"/>
                          </a:solidFill>
                          <a:latin typeface="Calibri"/>
                        </a:rPr>
                        <a:t>Финансови приходи 2013г.</a:t>
                      </a: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16238</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59</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406</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16703</a:t>
                      </a:r>
                    </a:p>
                  </a:txBody>
                  <a:tcPr marL="0" marR="0" marT="0" marB="0" anchor="ctr">
                    <a:lnL>
                      <a:noFill/>
                    </a:lnL>
                    <a:lnR>
                      <a:noFill/>
                    </a:lnR>
                    <a:lnT>
                      <a:noFill/>
                    </a:lnT>
                    <a:lnB>
                      <a:noFill/>
                    </a:lnB>
                    <a:solidFill>
                      <a:srgbClr val="FFFFFF"/>
                    </a:solidFill>
                  </a:tcPr>
                </a:tc>
              </a:tr>
              <a:tr h="238730">
                <a:tc>
                  <a:txBody>
                    <a:bodyPr/>
                    <a:lstStyle/>
                    <a:p>
                      <a:pPr algn="just" fontAlgn="b"/>
                      <a:r>
                        <a:rPr lang="bg-BG" sz="1000" b="0" i="0" u="none" strike="noStrike" dirty="0" smtClean="0">
                          <a:solidFill>
                            <a:srgbClr val="000000"/>
                          </a:solidFill>
                          <a:latin typeface="Calibri"/>
                        </a:rPr>
                        <a:t>          Приходи </a:t>
                      </a:r>
                      <a:r>
                        <a:rPr lang="bg-BG" sz="1000" b="0" i="0" u="none" strike="noStrike" dirty="0">
                          <a:solidFill>
                            <a:srgbClr val="000000"/>
                          </a:solidFill>
                          <a:latin typeface="Calibri"/>
                        </a:rPr>
                        <a:t>от лихви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16238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59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406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16703</a:t>
                      </a:r>
                    </a:p>
                  </a:txBody>
                  <a:tcPr marL="0" marR="0" marT="0" marB="0" anchor="ctr">
                    <a:lnL>
                      <a:noFill/>
                    </a:lnL>
                    <a:lnR>
                      <a:noFill/>
                    </a:lnR>
                    <a:lnT>
                      <a:noFill/>
                    </a:lnT>
                    <a:lnB>
                      <a:noFill/>
                    </a:lnB>
                    <a:solidFill>
                      <a:srgbClr val="FFFFFF"/>
                    </a:solidFill>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1" y="609601"/>
            <a:ext cx="7924800" cy="338554"/>
          </a:xfrm>
          <a:prstGeom prst="rect">
            <a:avLst/>
          </a:prstGeom>
          <a:noFill/>
        </p:spPr>
        <p:txBody>
          <a:bodyPr wrap="square" rtlCol="0">
            <a:spAutoFit/>
          </a:bodyPr>
          <a:lstStyle/>
          <a:p>
            <a:r>
              <a:rPr lang="bg-BG" sz="1600" b="1" dirty="0" smtClean="0">
                <a:effectLst>
                  <a:outerShdw blurRad="38100" dist="38100" dir="2700000" algn="tl">
                    <a:srgbClr val="000000">
                      <a:alpha val="43137"/>
                    </a:srgbClr>
                  </a:outerShdw>
                </a:effectLst>
                <a:latin typeface="Calibri" pitchFamily="34" charset="0"/>
                <a:cs typeface="Calibri" pitchFamily="34" charset="0"/>
              </a:rPr>
              <a:t>Приложение 2 – Справка за приходите на НДК – София за второ тримесечие на 2012г.</a:t>
            </a:r>
            <a:endParaRPr lang="en-US" sz="1600" b="1" dirty="0">
              <a:effectLst>
                <a:outerShdw blurRad="38100" dist="38100" dir="2700000" algn="tl">
                  <a:srgbClr val="000000">
                    <a:alpha val="43137"/>
                  </a:srgbClr>
                </a:outerShdw>
              </a:effectLst>
              <a:latin typeface="Calibri" pitchFamily="34" charset="0"/>
              <a:cs typeface="Calibri" pitchFamily="34" charset="0"/>
            </a:endParaRPr>
          </a:p>
        </p:txBody>
      </p:sp>
      <p:sp>
        <p:nvSpPr>
          <p:cNvPr id="4"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39</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77200" y="381000"/>
            <a:ext cx="762000" cy="685800"/>
          </a:xfrm>
          <a:prstGeom prst="rect">
            <a:avLst/>
          </a:prstGeom>
        </p:spPr>
      </p:pic>
      <p:graphicFrame>
        <p:nvGraphicFramePr>
          <p:cNvPr id="8" name="Table 7"/>
          <p:cNvGraphicFramePr>
            <a:graphicFrameLocks noGrp="1"/>
          </p:cNvGraphicFramePr>
          <p:nvPr/>
        </p:nvGraphicFramePr>
        <p:xfrm>
          <a:off x="609599" y="1219200"/>
          <a:ext cx="7848600" cy="4795527"/>
        </p:xfrm>
        <a:graphic>
          <a:graphicData uri="http://schemas.openxmlformats.org/drawingml/2006/table">
            <a:tbl>
              <a:tblPr/>
              <a:tblGrid>
                <a:gridCol w="4599390"/>
                <a:gridCol w="746440"/>
                <a:gridCol w="863529"/>
                <a:gridCol w="863529"/>
                <a:gridCol w="775712"/>
              </a:tblGrid>
              <a:tr h="301684">
                <a:tc>
                  <a:txBody>
                    <a:bodyPr/>
                    <a:lstStyle/>
                    <a:p>
                      <a:pPr algn="l" fontAlgn="b"/>
                      <a:r>
                        <a:rPr lang="en-US" sz="10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bg-BG" sz="1000" b="1" i="0" u="none" strike="noStrike" dirty="0" smtClean="0">
                          <a:solidFill>
                            <a:srgbClr val="000000"/>
                          </a:solidFill>
                          <a:latin typeface="Calibri"/>
                        </a:rPr>
                        <a:t>НДК София</a:t>
                      </a:r>
                      <a:endParaRPr lang="bg-BG" sz="1000" b="1" i="0" u="none" strike="noStrike" dirty="0">
                        <a:solidFill>
                          <a:srgbClr val="000000"/>
                        </a:solidFill>
                        <a:latin typeface="Calibri"/>
                      </a:endParaRPr>
                    </a:p>
                  </a:txBody>
                  <a:tcPr marL="0" marR="0" marT="0" marB="0" anchor="ct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r>
              <a:tr h="301684">
                <a:tc>
                  <a:txBody>
                    <a:bodyPr/>
                    <a:lstStyle/>
                    <a:p>
                      <a:pPr algn="l" fontAlgn="b"/>
                      <a:r>
                        <a:rPr lang="bg-BG" sz="1000" b="1" i="0" u="none" strike="noStrike" dirty="0">
                          <a:solidFill>
                            <a:srgbClr val="000000"/>
                          </a:solidFill>
                          <a:latin typeface="Calibri"/>
                        </a:rPr>
                        <a:t>Второ тримесечие на </a:t>
                      </a:r>
                      <a:r>
                        <a:rPr lang="bg-BG" sz="1000" b="1" i="0" u="none" strike="noStrike" dirty="0" smtClean="0">
                          <a:solidFill>
                            <a:srgbClr val="000000"/>
                          </a:solidFill>
                          <a:latin typeface="Calibri"/>
                        </a:rPr>
                        <a:t>2012г</a:t>
                      </a:r>
                      <a:r>
                        <a:rPr lang="bg-BG" sz="1000" b="1" i="0" u="none" strike="noStrike" dirty="0">
                          <a:solidFill>
                            <a:srgbClr val="000000"/>
                          </a:solidFill>
                          <a:latin typeface="Calibri"/>
                        </a:rPr>
                        <a:t>.</a:t>
                      </a:r>
                    </a:p>
                  </a:txBody>
                  <a:tcPr marL="0" marR="0" marT="0" marB="0" anchor="b">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Април</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Май</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Юни</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Общо </a:t>
                      </a:r>
                      <a:r>
                        <a:rPr lang="en-US" sz="1000" b="1" i="0" u="none" strike="noStrike" dirty="0">
                          <a:solidFill>
                            <a:srgbClr val="000000"/>
                          </a:solidFill>
                          <a:latin typeface="Calibri"/>
                        </a:rPr>
                        <a:t>Q2</a:t>
                      </a:r>
                    </a:p>
                  </a:txBody>
                  <a:tcPr marL="0" marR="0" marT="0" marB="0" anchor="ctr">
                    <a:lnL>
                      <a:noFill/>
                    </a:lnL>
                    <a:lnR>
                      <a:noFill/>
                    </a:lnR>
                    <a:lnT>
                      <a:noFill/>
                    </a:lnT>
                    <a:lnB>
                      <a:noFill/>
                    </a:lnB>
                    <a:solidFill>
                      <a:srgbClr val="FFFFFF"/>
                    </a:solidFill>
                  </a:tcPr>
                </a:tc>
              </a:tr>
              <a:tr h="301684">
                <a:tc>
                  <a:txBody>
                    <a:bodyPr/>
                    <a:lstStyle/>
                    <a:p>
                      <a:pPr algn="l" fontAlgn="b"/>
                      <a:r>
                        <a:rPr lang="bg-BG" sz="1000" b="1" i="0" u="sng" strike="noStrike" dirty="0">
                          <a:solidFill>
                            <a:srgbClr val="000000"/>
                          </a:solidFill>
                          <a:latin typeface="Calibri"/>
                        </a:rPr>
                        <a:t>Приходи - общо 2012г.</a:t>
                      </a:r>
                    </a:p>
                  </a:txBody>
                  <a:tcPr marL="0" marR="0" marT="0" marB="0" anchor="b">
                    <a:lnL>
                      <a:noFill/>
                    </a:lnL>
                    <a:lnR>
                      <a:noFill/>
                    </a:lnR>
                    <a:lnT>
                      <a:noFill/>
                    </a:lnT>
                    <a:lnB>
                      <a:noFill/>
                    </a:lnB>
                    <a:solidFill>
                      <a:srgbClr val="FFFFFF"/>
                    </a:solidFill>
                  </a:tcPr>
                </a:tc>
                <a:tc>
                  <a:txBody>
                    <a:bodyPr/>
                    <a:lstStyle/>
                    <a:p>
                      <a:pPr algn="r" fontAlgn="ctr"/>
                      <a:r>
                        <a:rPr lang="en-US" sz="1000" b="1" i="0" u="sng" strike="noStrike" dirty="0">
                          <a:solidFill>
                            <a:srgbClr val="000000"/>
                          </a:solidFill>
                          <a:latin typeface="Calibri"/>
                        </a:rPr>
                        <a:t>639583</a:t>
                      </a:r>
                    </a:p>
                  </a:txBody>
                  <a:tcPr marL="0" marR="0" marT="0" marB="0" anchor="ctr">
                    <a:lnL>
                      <a:noFill/>
                    </a:lnL>
                    <a:lnR>
                      <a:noFill/>
                    </a:lnR>
                    <a:lnT>
                      <a:noFill/>
                    </a:lnT>
                    <a:lnB>
                      <a:noFill/>
                    </a:lnB>
                    <a:solidFill>
                      <a:srgbClr val="FFFFFF"/>
                    </a:solidFill>
                  </a:tcPr>
                </a:tc>
                <a:tc>
                  <a:txBody>
                    <a:bodyPr/>
                    <a:lstStyle/>
                    <a:p>
                      <a:pPr algn="r" fontAlgn="ctr"/>
                      <a:r>
                        <a:rPr lang="en-US" sz="1000" b="1" i="0" u="sng" strike="noStrike" dirty="0">
                          <a:solidFill>
                            <a:srgbClr val="000000"/>
                          </a:solidFill>
                          <a:latin typeface="Calibri"/>
                        </a:rPr>
                        <a:t>1015400</a:t>
                      </a:r>
                    </a:p>
                  </a:txBody>
                  <a:tcPr marL="0" marR="0" marT="0" marB="0" anchor="ctr">
                    <a:lnL>
                      <a:noFill/>
                    </a:lnL>
                    <a:lnR>
                      <a:noFill/>
                    </a:lnR>
                    <a:lnT>
                      <a:noFill/>
                    </a:lnT>
                    <a:lnB>
                      <a:noFill/>
                    </a:lnB>
                    <a:solidFill>
                      <a:srgbClr val="FFFFFF"/>
                    </a:solidFill>
                  </a:tcPr>
                </a:tc>
                <a:tc>
                  <a:txBody>
                    <a:bodyPr/>
                    <a:lstStyle/>
                    <a:p>
                      <a:pPr algn="r" fontAlgn="ctr"/>
                      <a:r>
                        <a:rPr lang="en-US" sz="1000" b="1" i="0" u="sng" strike="noStrike" dirty="0">
                          <a:solidFill>
                            <a:srgbClr val="000000"/>
                          </a:solidFill>
                          <a:latin typeface="Calibri"/>
                        </a:rPr>
                        <a:t>606625</a:t>
                      </a:r>
                    </a:p>
                  </a:txBody>
                  <a:tcPr marL="0" marR="0" marT="0" marB="0" anchor="ctr">
                    <a:lnL>
                      <a:noFill/>
                    </a:lnL>
                    <a:lnR>
                      <a:noFill/>
                    </a:lnR>
                    <a:lnT>
                      <a:noFill/>
                    </a:lnT>
                    <a:lnB>
                      <a:noFill/>
                    </a:lnB>
                    <a:solidFill>
                      <a:srgbClr val="FFFFFF"/>
                    </a:solidFill>
                  </a:tcPr>
                </a:tc>
                <a:tc>
                  <a:txBody>
                    <a:bodyPr/>
                    <a:lstStyle/>
                    <a:p>
                      <a:pPr algn="r" fontAlgn="ctr"/>
                      <a:r>
                        <a:rPr lang="en-US" sz="1000" b="1" i="0" u="sng" strike="noStrike" dirty="0">
                          <a:solidFill>
                            <a:srgbClr val="000000"/>
                          </a:solidFill>
                          <a:latin typeface="Calibri"/>
                        </a:rPr>
                        <a:t>2261607</a:t>
                      </a:r>
                    </a:p>
                  </a:txBody>
                  <a:tcPr marL="0" marR="0" marT="0" marB="0" anchor="ctr">
                    <a:lnL>
                      <a:noFill/>
                    </a:lnL>
                    <a:lnR>
                      <a:noFill/>
                    </a:lnR>
                    <a:lnT>
                      <a:noFill/>
                    </a:lnT>
                    <a:lnB>
                      <a:noFill/>
                    </a:lnB>
                    <a:solidFill>
                      <a:srgbClr val="FFFFFF"/>
                    </a:solidFill>
                  </a:tcPr>
                </a:tc>
              </a:tr>
              <a:tr h="301684">
                <a:tc>
                  <a:txBody>
                    <a:bodyPr/>
                    <a:lstStyle/>
                    <a:p>
                      <a:pPr algn="l" fontAlgn="b"/>
                      <a:r>
                        <a:rPr lang="ru-RU" sz="1000" b="1" i="0" u="none" strike="noStrike" dirty="0">
                          <a:solidFill>
                            <a:srgbClr val="000000"/>
                          </a:solidFill>
                          <a:latin typeface="Calibri"/>
                        </a:rPr>
                        <a:t>Приходи от нефинансова дейност 2012г</a:t>
                      </a:r>
                      <a:r>
                        <a:rPr lang="ru-RU" sz="1000" b="1" i="0" u="none" strike="noStrike" dirty="0" smtClean="0">
                          <a:solidFill>
                            <a:srgbClr val="000000"/>
                          </a:solidFill>
                          <a:latin typeface="Calibri"/>
                        </a:rPr>
                        <a:t>. в т. ч.</a:t>
                      </a:r>
                      <a:endParaRPr lang="ru-RU" sz="1000" b="1" i="0" u="none" strike="noStrike" dirty="0">
                        <a:solidFill>
                          <a:srgbClr val="000000"/>
                        </a:solidFill>
                        <a:latin typeface="Calibri"/>
                      </a:endParaRP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637637</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1015332</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606557</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2259526</a:t>
                      </a:r>
                    </a:p>
                  </a:txBody>
                  <a:tcPr marL="0" marR="0" marT="0" marB="0" anchor="ctr">
                    <a:lnL>
                      <a:noFill/>
                    </a:lnL>
                    <a:lnR>
                      <a:noFill/>
                    </a:lnR>
                    <a:lnT>
                      <a:noFill/>
                    </a:lnT>
                    <a:lnB>
                      <a:noFill/>
                    </a:lnB>
                    <a:solidFill>
                      <a:srgbClr val="FFFFFF"/>
                    </a:solidFill>
                  </a:tcPr>
                </a:tc>
              </a:tr>
              <a:tr h="301684">
                <a:tc>
                  <a:txBody>
                    <a:bodyPr/>
                    <a:lstStyle/>
                    <a:p>
                      <a:pPr algn="just" fontAlgn="b"/>
                      <a:r>
                        <a:rPr lang="ru-RU" sz="1000" b="1" i="1" u="none" strike="noStrike" dirty="0">
                          <a:solidFill>
                            <a:srgbClr val="000000"/>
                          </a:solidFill>
                          <a:latin typeface="Calibri"/>
                        </a:rPr>
                        <a:t>Приходи от продажба на продукция несвързани лица 2012г.</a:t>
                      </a:r>
                    </a:p>
                  </a:txBody>
                  <a:tcPr marL="0" marR="0" marT="0" marB="0" anchor="b">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dirty="0">
                          <a:solidFill>
                            <a:srgbClr val="000000"/>
                          </a:solidFill>
                          <a:latin typeface="Calibri"/>
                        </a:rPr>
                        <a:t>0</a:t>
                      </a:r>
                    </a:p>
                  </a:txBody>
                  <a:tcPr marL="0" marR="0" marT="0" marB="0" anchor="ctr">
                    <a:lnL>
                      <a:noFill/>
                    </a:lnL>
                    <a:lnR>
                      <a:noFill/>
                    </a:lnR>
                    <a:lnT>
                      <a:noFill/>
                    </a:lnT>
                    <a:lnB>
                      <a:noFill/>
                    </a:lnB>
                    <a:solidFill>
                      <a:srgbClr val="FFFFFF"/>
                    </a:solidFill>
                  </a:tcPr>
                </a:tc>
              </a:tr>
              <a:tr h="301684">
                <a:tc>
                  <a:txBody>
                    <a:bodyPr/>
                    <a:lstStyle/>
                    <a:p>
                      <a:pPr algn="just" fontAlgn="b"/>
                      <a:r>
                        <a:rPr lang="ru-RU" sz="1000" b="1" i="1" u="none" strike="noStrike" dirty="0">
                          <a:solidFill>
                            <a:srgbClr val="000000"/>
                          </a:solidFill>
                          <a:latin typeface="Calibri"/>
                        </a:rPr>
                        <a:t>Приходи от управление на собствеността  2012г</a:t>
                      </a:r>
                      <a:r>
                        <a:rPr lang="ru-RU" sz="1000" b="1" i="1" u="none" strike="noStrike" dirty="0" smtClean="0">
                          <a:solidFill>
                            <a:srgbClr val="000000"/>
                          </a:solidFill>
                          <a:latin typeface="Calibri"/>
                        </a:rPr>
                        <a:t>. в т. Ч.</a:t>
                      </a:r>
                      <a:endParaRPr lang="ru-RU" sz="1000" b="1" i="1" u="none" strike="noStrike" dirty="0">
                        <a:solidFill>
                          <a:srgbClr val="000000"/>
                        </a:solidFill>
                        <a:latin typeface="Calibri"/>
                      </a:endParaRPr>
                    </a:p>
                  </a:txBody>
                  <a:tcPr marL="0" marR="0" marT="0" marB="0" anchor="b">
                    <a:lnL>
                      <a:noFill/>
                    </a:lnL>
                    <a:lnR>
                      <a:noFill/>
                    </a:lnR>
                    <a:lnT>
                      <a:noFill/>
                    </a:lnT>
                    <a:lnB>
                      <a:noFill/>
                    </a:lnB>
                    <a:solidFill>
                      <a:srgbClr val="FFFFFF"/>
                    </a:solidFill>
                  </a:tcPr>
                </a:tc>
                <a:tc>
                  <a:txBody>
                    <a:bodyPr/>
                    <a:lstStyle/>
                    <a:p>
                      <a:pPr algn="r" fontAlgn="ctr"/>
                      <a:r>
                        <a:rPr lang="en-US" sz="1000" b="1" i="1" u="none" strike="noStrike" dirty="0">
                          <a:solidFill>
                            <a:srgbClr val="000000"/>
                          </a:solidFill>
                          <a:latin typeface="Calibri"/>
                        </a:rPr>
                        <a:t>636247</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dirty="0">
                          <a:solidFill>
                            <a:srgbClr val="000000"/>
                          </a:solidFill>
                          <a:latin typeface="Calibri"/>
                        </a:rPr>
                        <a:t>1012425</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dirty="0">
                          <a:solidFill>
                            <a:srgbClr val="000000"/>
                          </a:solidFill>
                          <a:latin typeface="Calibri"/>
                        </a:rPr>
                        <a:t>598954</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dirty="0">
                          <a:solidFill>
                            <a:srgbClr val="000000"/>
                          </a:solidFill>
                          <a:latin typeface="Calibri"/>
                        </a:rPr>
                        <a:t>2247627</a:t>
                      </a:r>
                    </a:p>
                  </a:txBody>
                  <a:tcPr marL="0" marR="0" marT="0" marB="0" anchor="ctr">
                    <a:lnL>
                      <a:noFill/>
                    </a:lnL>
                    <a:lnR>
                      <a:noFill/>
                    </a:lnR>
                    <a:lnT>
                      <a:noFill/>
                    </a:lnT>
                    <a:lnB>
                      <a:noFill/>
                    </a:lnB>
                    <a:solidFill>
                      <a:srgbClr val="FFFFFF"/>
                    </a:solidFill>
                  </a:tcPr>
                </a:tc>
              </a:tr>
              <a:tr h="270267">
                <a:tc>
                  <a:txBody>
                    <a:bodyPr/>
                    <a:lstStyle/>
                    <a:p>
                      <a:pPr algn="l" fontAlgn="b"/>
                      <a:r>
                        <a:rPr lang="ru-RU" sz="1000" b="0" i="0" u="sng" strike="noStrike" dirty="0">
                          <a:solidFill>
                            <a:srgbClr val="000000"/>
                          </a:solidFill>
                          <a:latin typeface="Calibri"/>
                        </a:rPr>
                        <a:t>Приходи от отдаване под наем на площи по дългосрочни договори 2012г.</a:t>
                      </a:r>
                    </a:p>
                  </a:txBody>
                  <a:tcPr marL="0" marR="0" marT="0" marB="0" anchor="b">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431285</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441937</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a:solidFill>
                            <a:srgbClr val="000000"/>
                          </a:solidFill>
                          <a:latin typeface="Calibri"/>
                        </a:rPr>
                        <a:t>437237</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1310459</a:t>
                      </a:r>
                    </a:p>
                  </a:txBody>
                  <a:tcPr marL="0" marR="0" marT="0" marB="0" anchor="ctr">
                    <a:lnL>
                      <a:noFill/>
                    </a:lnL>
                    <a:lnR>
                      <a:noFill/>
                    </a:lnR>
                    <a:lnT>
                      <a:noFill/>
                    </a:lnT>
                    <a:lnB>
                      <a:noFill/>
                    </a:lnB>
                    <a:solidFill>
                      <a:srgbClr val="FFFFFF"/>
                    </a:solidFill>
                  </a:tcPr>
                </a:tc>
              </a:tr>
              <a:tr h="301684">
                <a:tc>
                  <a:txBody>
                    <a:bodyPr/>
                    <a:lstStyle/>
                    <a:p>
                      <a:pPr algn="l" fontAlgn="b"/>
                      <a:r>
                        <a:rPr lang="ru-RU" sz="1000" b="0" i="0" u="none" strike="noStrike">
                          <a:solidFill>
                            <a:srgbClr val="000000"/>
                          </a:solidFill>
                          <a:latin typeface="Calibri"/>
                        </a:rPr>
                        <a:t>Приходи от отдаване под наем на офисни площи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182544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182606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178458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543608</a:t>
                      </a:r>
                    </a:p>
                  </a:txBody>
                  <a:tcPr marL="0" marR="0" marT="0" marB="0" anchor="ctr">
                    <a:lnL>
                      <a:noFill/>
                    </a:lnL>
                    <a:lnR>
                      <a:noFill/>
                    </a:lnR>
                    <a:lnT>
                      <a:noFill/>
                    </a:lnT>
                    <a:lnB>
                      <a:noFill/>
                    </a:lnB>
                    <a:solidFill>
                      <a:srgbClr val="FFFFFF"/>
                    </a:solidFill>
                  </a:tcPr>
                </a:tc>
              </a:tr>
              <a:tr h="301684">
                <a:tc>
                  <a:txBody>
                    <a:bodyPr/>
                    <a:lstStyle/>
                    <a:p>
                      <a:pPr algn="l" fontAlgn="b"/>
                      <a:r>
                        <a:rPr lang="ru-RU" sz="1000" b="0" i="0" u="none" strike="noStrike">
                          <a:solidFill>
                            <a:srgbClr val="000000"/>
                          </a:solidFill>
                          <a:latin typeface="Calibri"/>
                        </a:rPr>
                        <a:t>Приходи от отдаване под наем на търговски площи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99663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107678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108565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315907</a:t>
                      </a:r>
                    </a:p>
                  </a:txBody>
                  <a:tcPr marL="0" marR="0" marT="0" marB="0" anchor="ctr">
                    <a:lnL>
                      <a:noFill/>
                    </a:lnL>
                    <a:lnR>
                      <a:noFill/>
                    </a:lnR>
                    <a:lnT>
                      <a:noFill/>
                    </a:lnT>
                    <a:lnB>
                      <a:noFill/>
                    </a:lnB>
                    <a:solidFill>
                      <a:srgbClr val="FFFFFF"/>
                    </a:solidFill>
                  </a:tcPr>
                </a:tc>
              </a:tr>
              <a:tr h="301684">
                <a:tc>
                  <a:txBody>
                    <a:bodyPr/>
                    <a:lstStyle/>
                    <a:p>
                      <a:pPr algn="l" fontAlgn="b"/>
                      <a:r>
                        <a:rPr lang="ru-RU" sz="1000" b="0" i="0" u="none" strike="noStrike">
                          <a:solidFill>
                            <a:srgbClr val="000000"/>
                          </a:solidFill>
                          <a:latin typeface="Calibri"/>
                        </a:rPr>
                        <a:t>Приходи от отдаване под наем на складови площи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57018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59911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59911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176841</a:t>
                      </a:r>
                    </a:p>
                  </a:txBody>
                  <a:tcPr marL="0" marR="0" marT="0" marB="0" anchor="ctr">
                    <a:lnL>
                      <a:noFill/>
                    </a:lnL>
                    <a:lnR>
                      <a:noFill/>
                    </a:lnR>
                    <a:lnT>
                      <a:noFill/>
                    </a:lnT>
                    <a:lnB>
                      <a:noFill/>
                    </a:lnB>
                    <a:solidFill>
                      <a:srgbClr val="FFFFFF"/>
                    </a:solidFill>
                  </a:tcPr>
                </a:tc>
              </a:tr>
              <a:tr h="301684">
                <a:tc>
                  <a:txBody>
                    <a:bodyPr/>
                    <a:lstStyle/>
                    <a:p>
                      <a:pPr algn="l" fontAlgn="b"/>
                      <a:r>
                        <a:rPr lang="ru-RU" sz="1000" b="0" i="0" u="none" strike="noStrike">
                          <a:solidFill>
                            <a:srgbClr val="000000"/>
                          </a:solidFill>
                          <a:latin typeface="Calibri"/>
                        </a:rPr>
                        <a:t>Приходи от отдаване под наем на закрити паркоместа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30765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27013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32153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89931</a:t>
                      </a:r>
                    </a:p>
                  </a:txBody>
                  <a:tcPr marL="0" marR="0" marT="0" marB="0" anchor="ctr">
                    <a:lnL>
                      <a:noFill/>
                    </a:lnL>
                    <a:lnR>
                      <a:noFill/>
                    </a:lnR>
                    <a:lnT>
                      <a:noFill/>
                    </a:lnT>
                    <a:lnB>
                      <a:noFill/>
                    </a:lnB>
                    <a:solidFill>
                      <a:srgbClr val="FFFFFF"/>
                    </a:solidFill>
                  </a:tcPr>
                </a:tc>
              </a:tr>
              <a:tr h="301684">
                <a:tc>
                  <a:txBody>
                    <a:bodyPr/>
                    <a:lstStyle/>
                    <a:p>
                      <a:pPr algn="l" fontAlgn="b"/>
                      <a:r>
                        <a:rPr lang="ru-RU" sz="1000" b="0" i="0" u="none" strike="noStrike">
                          <a:solidFill>
                            <a:srgbClr val="000000"/>
                          </a:solidFill>
                          <a:latin typeface="Calibri"/>
                        </a:rPr>
                        <a:t>Приходи от отдаване под наем на открити паркоместа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1181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6412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964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8556</a:t>
                      </a:r>
                    </a:p>
                  </a:txBody>
                  <a:tcPr marL="0" marR="0" marT="0" marB="0" anchor="ctr">
                    <a:lnL>
                      <a:noFill/>
                    </a:lnL>
                    <a:lnR>
                      <a:noFill/>
                    </a:lnR>
                    <a:lnT>
                      <a:noFill/>
                    </a:lnT>
                    <a:lnB>
                      <a:noFill/>
                    </a:lnB>
                    <a:solidFill>
                      <a:srgbClr val="FFFFFF"/>
                    </a:solidFill>
                  </a:tcPr>
                </a:tc>
              </a:tr>
              <a:tr h="301684">
                <a:tc>
                  <a:txBody>
                    <a:bodyPr/>
                    <a:lstStyle/>
                    <a:p>
                      <a:pPr algn="l" fontAlgn="b"/>
                      <a:r>
                        <a:rPr lang="ru-RU" sz="1000" b="0" i="0" u="none" strike="noStrike">
                          <a:solidFill>
                            <a:srgbClr val="000000"/>
                          </a:solidFill>
                          <a:latin typeface="Calibri"/>
                        </a:rPr>
                        <a:t>Приходи от отдаване под наем на площи за колокация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39441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41697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41555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122694</a:t>
                      </a:r>
                    </a:p>
                  </a:txBody>
                  <a:tcPr marL="0" marR="0" marT="0" marB="0" anchor="ctr">
                    <a:lnL>
                      <a:noFill/>
                    </a:lnL>
                    <a:lnR>
                      <a:noFill/>
                    </a:lnR>
                    <a:lnT>
                      <a:noFill/>
                    </a:lnT>
                    <a:lnB>
                      <a:noFill/>
                    </a:lnB>
                    <a:solidFill>
                      <a:srgbClr val="FFFFFF"/>
                    </a:solidFill>
                  </a:tcPr>
                </a:tc>
              </a:tr>
              <a:tr h="301684">
                <a:tc>
                  <a:txBody>
                    <a:bodyPr/>
                    <a:lstStyle/>
                    <a:p>
                      <a:pPr algn="l" fontAlgn="b"/>
                      <a:r>
                        <a:rPr lang="ru-RU" sz="1000" b="0" i="0" u="none" strike="noStrike">
                          <a:solidFill>
                            <a:srgbClr val="000000"/>
                          </a:solidFill>
                          <a:latin typeface="Calibri"/>
                        </a:rPr>
                        <a:t>Приходи от отдаване под наем на покривни площи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309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239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239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786</a:t>
                      </a:r>
                    </a:p>
                  </a:txBody>
                  <a:tcPr marL="0" marR="0" marT="0" marB="0" anchor="ctr">
                    <a:lnL>
                      <a:noFill/>
                    </a:lnL>
                    <a:lnR>
                      <a:noFill/>
                    </a:lnR>
                    <a:lnT>
                      <a:noFill/>
                    </a:lnT>
                    <a:lnB>
                      <a:noFill/>
                    </a:lnB>
                    <a:solidFill>
                      <a:srgbClr val="FFFFFF"/>
                    </a:solidFill>
                  </a:tcPr>
                </a:tc>
              </a:tr>
              <a:tr h="301684">
                <a:tc>
                  <a:txBody>
                    <a:bodyPr/>
                    <a:lstStyle/>
                    <a:p>
                      <a:pPr algn="l" fontAlgn="b"/>
                      <a:r>
                        <a:rPr lang="ru-RU" sz="1000" b="0" i="0" u="none" strike="noStrike">
                          <a:solidFill>
                            <a:srgbClr val="000000"/>
                          </a:solidFill>
                          <a:latin typeface="Calibri"/>
                        </a:rPr>
                        <a:t>Приходи от наем рекламни площи - покрив фасада и други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15624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11176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10426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37226</a:t>
                      </a:r>
                    </a:p>
                  </a:txBody>
                  <a:tcPr marL="0" marR="0" marT="0" marB="0" anchor="ctr">
                    <a:lnL>
                      <a:noFill/>
                    </a:lnL>
                    <a:lnR>
                      <a:noFill/>
                    </a:lnR>
                    <a:lnT>
                      <a:noFill/>
                    </a:lnT>
                    <a:lnB>
                      <a:noFill/>
                    </a:lnB>
                    <a:solidFill>
                      <a:srgbClr val="FFFFFF"/>
                    </a:solidFill>
                  </a:tcPr>
                </a:tc>
              </a:tr>
              <a:tr h="301684">
                <a:tc>
                  <a:txBody>
                    <a:bodyPr/>
                    <a:lstStyle/>
                    <a:p>
                      <a:pPr algn="l" fontAlgn="b"/>
                      <a:r>
                        <a:rPr lang="ru-RU" sz="1000" b="0" i="0" u="none" strike="noStrike" dirty="0">
                          <a:solidFill>
                            <a:srgbClr val="000000"/>
                          </a:solidFill>
                          <a:latin typeface="Calibri"/>
                        </a:rPr>
                        <a:t>Приходи от такса управление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4742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5204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4965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14911</a:t>
                      </a:r>
                    </a:p>
                  </a:txBody>
                  <a:tcPr marL="0" marR="0" marT="0" marB="0" anchor="ctr">
                    <a:lnL>
                      <a:noFill/>
                    </a:lnL>
                    <a:lnR>
                      <a:noFill/>
                    </a:lnR>
                    <a:lnT>
                      <a:noFill/>
                    </a:lnT>
                    <a:lnB>
                      <a:noFill/>
                    </a:lnB>
                    <a:solidFill>
                      <a:srgbClr val="FFFFFF"/>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graphicFrame>
        <p:nvGraphicFramePr>
          <p:cNvPr id="5" name="Table 4"/>
          <p:cNvGraphicFramePr>
            <a:graphicFrameLocks noGrp="1"/>
          </p:cNvGraphicFramePr>
          <p:nvPr/>
        </p:nvGraphicFramePr>
        <p:xfrm>
          <a:off x="533400" y="1295390"/>
          <a:ext cx="8077199" cy="4457078"/>
        </p:xfrm>
        <a:graphic>
          <a:graphicData uri="http://schemas.openxmlformats.org/drawingml/2006/table">
            <a:tbl>
              <a:tblPr/>
              <a:tblGrid>
                <a:gridCol w="2587843"/>
                <a:gridCol w="1019452"/>
                <a:gridCol w="784194"/>
                <a:gridCol w="941033"/>
                <a:gridCol w="784194"/>
                <a:gridCol w="862613"/>
                <a:gridCol w="1097870"/>
              </a:tblGrid>
              <a:tr h="319563">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tcPr>
                </a:tc>
                <a:tc gridSpan="3">
                  <a:txBody>
                    <a:bodyPr/>
                    <a:lstStyle/>
                    <a:p>
                      <a:pPr algn="ctr" fontAlgn="b"/>
                      <a:r>
                        <a:rPr lang="ru-RU" sz="1000" b="1" i="0" u="none" strike="noStrike">
                          <a:solidFill>
                            <a:srgbClr val="000000"/>
                          </a:solidFill>
                          <a:latin typeface="Calibri"/>
                        </a:rPr>
                        <a:t> "Национален Дворец на Културата - Конгресен Център София" ЕАД </a:t>
                      </a:r>
                    </a:p>
                  </a:txBody>
                  <a:tcPr marL="0" marR="0" marT="0" marB="0" anchor="b">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b"/>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b">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r>
              <a:tr h="319563">
                <a:tc>
                  <a:txBody>
                    <a:bodyPr/>
                    <a:lstStyle/>
                    <a:p>
                      <a:pPr algn="l" fontAlgn="t"/>
                      <a:endParaRPr lang="en-US" sz="1000" b="0" i="0" u="none" strike="noStrike">
                        <a:solidFill>
                          <a:srgbClr val="000000"/>
                        </a:solidFill>
                        <a:latin typeface="Calibri"/>
                      </a:endParaRPr>
                    </a:p>
                  </a:txBody>
                  <a:tcPr marL="0" marR="0" marT="0" marB="0">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r>
              <a:tr h="627920">
                <a:tc>
                  <a:txBody>
                    <a:bodyPr/>
                    <a:lstStyle/>
                    <a:p>
                      <a:pPr algn="l" fontAlgn="t"/>
                      <a:r>
                        <a:rPr lang="ru-RU" sz="1000" b="1" i="0" u="sng" strike="noStrike">
                          <a:solidFill>
                            <a:srgbClr val="000000"/>
                          </a:solidFill>
                          <a:latin typeface="Calibri"/>
                        </a:rPr>
                        <a:t> НДК - Конгресен център София ЕАД </a:t>
                      </a:r>
                    </a:p>
                  </a:txBody>
                  <a:tcPr marL="0" marR="0" marT="0" marB="0">
                    <a:lnL>
                      <a:noFill/>
                    </a:lnL>
                    <a:lnR>
                      <a:noFill/>
                    </a:lnR>
                    <a:lnT>
                      <a:noFill/>
                    </a:lnT>
                    <a:lnB>
                      <a:noFill/>
                    </a:lnB>
                  </a:tcPr>
                </a:tc>
                <a:tc>
                  <a:txBody>
                    <a:bodyPr/>
                    <a:lstStyle/>
                    <a:p>
                      <a:pPr algn="ctr" fontAlgn="ctr"/>
                      <a:r>
                        <a:rPr lang="ru-RU" sz="1000" b="1" i="0" u="none" strike="noStrike">
                          <a:solidFill>
                            <a:srgbClr val="000000"/>
                          </a:solidFill>
                          <a:latin typeface="Calibri"/>
                        </a:rPr>
                        <a:t> НДК - Конгресен център София ЕАД </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a:txBody>
                    <a:bodyPr/>
                    <a:lstStyle/>
                    <a:p>
                      <a:pPr algn="ctr" fontAlgn="ctr"/>
                      <a:r>
                        <a:rPr lang="ru-RU" sz="1000" b="1" i="0" u="none" strike="noStrike">
                          <a:solidFill>
                            <a:srgbClr val="000000"/>
                          </a:solidFill>
                          <a:latin typeface="Calibri"/>
                        </a:rPr>
                        <a:t>НДК - Конгресен център София ЕАД</a:t>
                      </a:r>
                    </a:p>
                  </a:txBody>
                  <a:tcPr marL="0" marR="0" marT="0" marB="0" anchor="ctr">
                    <a:lnL>
                      <a:noFill/>
                    </a:lnL>
                    <a:lnR>
                      <a:noFill/>
                    </a:lnR>
                    <a:lnT>
                      <a:noFill/>
                    </a:lnT>
                    <a:lnB>
                      <a:noFill/>
                    </a:lnB>
                  </a:tcPr>
                </a:tc>
                <a:tc>
                  <a:txBody>
                    <a:bodyPr/>
                    <a:lstStyle/>
                    <a:p>
                      <a:pPr algn="ctr" fontAlgn="ctr"/>
                      <a:r>
                        <a:rPr lang="bg-BG" sz="1000" b="1" i="0" u="none" strike="noStrike">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319563">
                <a:tc>
                  <a:txBody>
                    <a:bodyPr/>
                    <a:lstStyle/>
                    <a:p>
                      <a:pPr algn="l" fontAlgn="b"/>
                      <a:r>
                        <a:rPr lang="bg-BG" sz="1000" b="1" i="0" u="none" strike="noStrike">
                          <a:solidFill>
                            <a:srgbClr val="000000"/>
                          </a:solidFill>
                          <a:latin typeface="Calibri"/>
                        </a:rPr>
                        <a:t> Собствен капитал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r>
              <a:tr h="313960">
                <a:tc>
                  <a:txBody>
                    <a:bodyPr/>
                    <a:lstStyle/>
                    <a:p>
                      <a:pPr algn="l" fontAlgn="b"/>
                      <a:r>
                        <a:rPr lang="ru-RU" sz="1000" b="1" i="0" u="none" strike="noStrike">
                          <a:solidFill>
                            <a:srgbClr val="000000"/>
                          </a:solidFill>
                          <a:latin typeface="Calibri"/>
                        </a:rPr>
                        <a:t> Собствен капитал принадлежащ на акционерите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373 576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3 495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377 071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372 501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3 545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376 047 </a:t>
                      </a:r>
                    </a:p>
                  </a:txBody>
                  <a:tcPr marL="0" marR="0" marT="0" marB="0" anchor="ctr">
                    <a:lnL>
                      <a:noFill/>
                    </a:lnL>
                    <a:lnR>
                      <a:noFill/>
                    </a:lnR>
                    <a:lnT>
                      <a:noFill/>
                    </a:lnT>
                    <a:lnB>
                      <a:noFill/>
                    </a:lnB>
                  </a:tcPr>
                </a:tc>
              </a:tr>
              <a:tr h="167771">
                <a:tc>
                  <a:txBody>
                    <a:bodyPr/>
                    <a:lstStyle/>
                    <a:p>
                      <a:pPr algn="l" fontAlgn="b"/>
                      <a:r>
                        <a:rPr lang="bg-BG" sz="1000" b="0" i="0" u="none" strike="noStrike" dirty="0">
                          <a:solidFill>
                            <a:srgbClr val="000000"/>
                          </a:solidFill>
                          <a:latin typeface="Calibri"/>
                        </a:rPr>
                        <a:t> Акционерен капитал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371 653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4 502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376 155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371 653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4 502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376 155 </a:t>
                      </a:r>
                    </a:p>
                  </a:txBody>
                  <a:tcPr marL="0" marR="0" marT="0" marB="0" anchor="ctr">
                    <a:lnL>
                      <a:noFill/>
                    </a:lnL>
                    <a:lnR>
                      <a:noFill/>
                    </a:lnR>
                    <a:lnT>
                      <a:noFill/>
                    </a:lnT>
                    <a:lnB>
                      <a:noFill/>
                    </a:lnB>
                  </a:tcPr>
                </a:tc>
              </a:tr>
              <a:tr h="167771">
                <a:tc>
                  <a:txBody>
                    <a:bodyPr/>
                    <a:lstStyle/>
                    <a:p>
                      <a:pPr algn="l" fontAlgn="b"/>
                      <a:r>
                        <a:rPr lang="bg-BG" sz="1000" b="0" i="0" u="none" strike="noStrike">
                          <a:solidFill>
                            <a:srgbClr val="000000"/>
                          </a:solidFill>
                          <a:latin typeface="Calibri"/>
                        </a:rPr>
                        <a:t> Резерви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15 462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(-504)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14 958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15 462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(-504)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14 958 </a:t>
                      </a:r>
                    </a:p>
                  </a:txBody>
                  <a:tcPr marL="0" marR="0" marT="0" marB="0" anchor="ctr">
                    <a:lnL>
                      <a:noFill/>
                    </a:lnL>
                    <a:lnR>
                      <a:noFill/>
                    </a:lnR>
                    <a:lnT>
                      <a:noFill/>
                    </a:lnT>
                    <a:lnB>
                      <a:noFill/>
                    </a:lnB>
                  </a:tcPr>
                </a:tc>
              </a:tr>
              <a:tr h="167771">
                <a:tc>
                  <a:txBody>
                    <a:bodyPr/>
                    <a:lstStyle/>
                    <a:p>
                      <a:pPr algn="l" fontAlgn="b"/>
                      <a:r>
                        <a:rPr lang="ru-RU" sz="1000" b="0" i="0" u="none" strike="noStrike">
                          <a:solidFill>
                            <a:srgbClr val="000000"/>
                          </a:solidFill>
                          <a:latin typeface="Calibri"/>
                        </a:rPr>
                        <a:t> Финансов резултат от предходни периоди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(-11 717)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(-12 174)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(-11 714)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(-12 171)</a:t>
                      </a:r>
                    </a:p>
                  </a:txBody>
                  <a:tcPr marL="0" marR="0" marT="0" marB="0" anchor="ctr">
                    <a:lnL>
                      <a:noFill/>
                    </a:lnL>
                    <a:lnR>
                      <a:noFill/>
                    </a:lnR>
                    <a:lnT>
                      <a:noFill/>
                    </a:lnT>
                    <a:lnB>
                      <a:noFill/>
                    </a:lnB>
                  </a:tcPr>
                </a:tc>
              </a:tr>
              <a:tr h="167771">
                <a:tc>
                  <a:txBody>
                    <a:bodyPr/>
                    <a:lstStyle/>
                    <a:p>
                      <a:pPr algn="l" fontAlgn="b"/>
                      <a:r>
                        <a:rPr lang="bg-BG" sz="1000" b="0" i="0" u="none" strike="noStrike">
                          <a:solidFill>
                            <a:srgbClr val="000000"/>
                          </a:solidFill>
                          <a:latin typeface="Calibri"/>
                        </a:rPr>
                        <a:t> Текущ финансов резултат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(-1 821)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(-1 868)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(-2 899)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(-2 895)</a:t>
                      </a:r>
                    </a:p>
                  </a:txBody>
                  <a:tcPr marL="0" marR="0" marT="0" marB="0" anchor="ctr">
                    <a:lnL>
                      <a:noFill/>
                    </a:lnL>
                    <a:lnR>
                      <a:noFill/>
                    </a:lnR>
                    <a:lnT>
                      <a:noFill/>
                    </a:lnT>
                    <a:lnB>
                      <a:noFill/>
                    </a:lnB>
                  </a:tcPr>
                </a:tc>
              </a:tr>
              <a:tr h="167771">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67771">
                <a:tc>
                  <a:txBody>
                    <a:bodyPr/>
                    <a:lstStyle/>
                    <a:p>
                      <a:pPr algn="l" fontAlgn="b"/>
                      <a:r>
                        <a:rPr lang="bg-BG" sz="1000" b="1" i="1" u="none" strike="noStrike">
                          <a:solidFill>
                            <a:srgbClr val="000000"/>
                          </a:solidFill>
                          <a:latin typeface="Calibri"/>
                        </a:rPr>
                        <a:t> Общо собствен капитал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373 576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3 495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377 071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372 501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3 545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376 047 </a:t>
                      </a:r>
                    </a:p>
                  </a:txBody>
                  <a:tcPr marL="0" marR="0" marT="0" marB="0" anchor="ctr">
                    <a:lnL>
                      <a:noFill/>
                    </a:lnL>
                    <a:lnR>
                      <a:noFill/>
                    </a:lnR>
                    <a:lnT>
                      <a:noFill/>
                    </a:lnT>
                    <a:lnB>
                      <a:noFill/>
                    </a:lnB>
                  </a:tcPr>
                </a:tc>
              </a:tr>
              <a:tr h="167771">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59781">
                <a:tc>
                  <a:txBody>
                    <a:bodyPr/>
                    <a:lstStyle/>
                    <a:p>
                      <a:pPr algn="l" fontAlgn="b"/>
                      <a:r>
                        <a:rPr lang="bg-BG" sz="1000" b="1" i="0" u="none" strike="noStrike">
                          <a:solidFill>
                            <a:srgbClr val="000000"/>
                          </a:solidFill>
                          <a:latin typeface="Calibri"/>
                        </a:rPr>
                        <a:t> Пасиви </a:t>
                      </a: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207716">
                <a:tc>
                  <a:txBody>
                    <a:bodyPr/>
                    <a:lstStyle/>
                    <a:p>
                      <a:pPr algn="l" fontAlgn="b"/>
                      <a:r>
                        <a:rPr lang="ru-RU" sz="1000" b="1" i="0" u="none" strike="noStrike">
                          <a:solidFill>
                            <a:srgbClr val="000000"/>
                          </a:solidFill>
                          <a:latin typeface="Calibri"/>
                        </a:rPr>
                        <a:t> Дългосрочни пасиви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167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185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192 </a:t>
                      </a:r>
                    </a:p>
                  </a:txBody>
                  <a:tcPr marL="0" marR="0" marT="0" marB="0" anchor="ctr">
                    <a:lnL>
                      <a:noFill/>
                    </a:lnL>
                    <a:lnR>
                      <a:noFill/>
                    </a:lnR>
                    <a:lnT>
                      <a:noFill/>
                    </a:lnT>
                    <a:lnB>
                      <a:noFill/>
                    </a:lnB>
                  </a:tcPr>
                </a:tc>
              </a:tr>
              <a:tr h="167771">
                <a:tc>
                  <a:txBody>
                    <a:bodyPr/>
                    <a:lstStyle/>
                    <a:p>
                      <a:pPr algn="l" fontAlgn="b"/>
                      <a:r>
                        <a:rPr lang="bg-BG" sz="1000" b="1" i="0" u="none" strike="noStrike">
                          <a:solidFill>
                            <a:srgbClr val="000000"/>
                          </a:solidFill>
                          <a:latin typeface="Calibri"/>
                        </a:rPr>
                        <a:t> Дългосрочни финансови задължения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167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185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192 </a:t>
                      </a:r>
                    </a:p>
                  </a:txBody>
                  <a:tcPr marL="0" marR="0" marT="0" marB="0" anchor="ctr">
                    <a:lnL>
                      <a:noFill/>
                    </a:lnL>
                    <a:lnR>
                      <a:noFill/>
                    </a:lnR>
                    <a:lnT>
                      <a:noFill/>
                    </a:lnT>
                    <a:lnB>
                      <a:noFill/>
                    </a:lnB>
                  </a:tcPr>
                </a:tc>
              </a:tr>
              <a:tr h="167771">
                <a:tc>
                  <a:txBody>
                    <a:bodyPr/>
                    <a:lstStyle/>
                    <a:p>
                      <a:pPr algn="l" fontAlgn="b"/>
                      <a:r>
                        <a:rPr lang="ru-RU" sz="1000" b="1" i="0" u="none" strike="noStrike">
                          <a:solidFill>
                            <a:srgbClr val="000000"/>
                          </a:solidFill>
                          <a:latin typeface="Calibri"/>
                        </a:rPr>
                        <a:t> Краткосрочни пасиви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                        2 021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                  </a:t>
                      </a:r>
                      <a:r>
                        <a:rPr lang="en-US" sz="1000" b="1" i="0" u="none" strike="noStrike" dirty="0" smtClean="0">
                          <a:solidFill>
                            <a:srgbClr val="000000"/>
                          </a:solidFill>
                          <a:latin typeface="Calibri"/>
                        </a:rPr>
                        <a:t>1581     </a:t>
                      </a: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3 602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                  </a:t>
                      </a:r>
                      <a:r>
                        <a:rPr lang="en-US" sz="1000" b="1" i="0" u="none" strike="noStrike" dirty="0" smtClean="0">
                          <a:solidFill>
                            <a:srgbClr val="000000"/>
                          </a:solidFill>
                          <a:latin typeface="Calibri"/>
                        </a:rPr>
                        <a:t>1173     </a:t>
                      </a:r>
                      <a:endParaRPr lang="en-US" sz="1000" b="1" i="0" u="none" strike="noStrike" dirty="0">
                        <a:solidFill>
                          <a:srgbClr val="000000"/>
                        </a:solidFill>
                        <a:latin typeface="Calibri"/>
                      </a:endParaRP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                    </a:t>
                      </a:r>
                      <a:r>
                        <a:rPr lang="en-US" sz="1000" b="1" i="0" u="none" strike="noStrike" dirty="0" smtClean="0">
                          <a:solidFill>
                            <a:srgbClr val="000000"/>
                          </a:solidFill>
                          <a:latin typeface="Calibri"/>
                        </a:rPr>
                        <a:t>1 </a:t>
                      </a:r>
                      <a:r>
                        <a:rPr lang="en-US" sz="1000" b="1" i="0" u="none" strike="noStrike" dirty="0">
                          <a:solidFill>
                            <a:srgbClr val="000000"/>
                          </a:solidFill>
                          <a:latin typeface="Calibri"/>
                        </a:rPr>
                        <a:t>553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2 726     </a:t>
                      </a:r>
                    </a:p>
                  </a:txBody>
                  <a:tcPr marL="0" marR="0" marT="0" marB="0" anchor="ctr">
                    <a:lnL>
                      <a:noFill/>
                    </a:lnL>
                    <a:lnR>
                      <a:noFill/>
                    </a:lnR>
                    <a:lnT>
                      <a:noFill/>
                    </a:lnT>
                    <a:lnB>
                      <a:noFill/>
                    </a:lnB>
                  </a:tcPr>
                </a:tc>
              </a:tr>
              <a:tr h="167771">
                <a:tc>
                  <a:txBody>
                    <a:bodyPr/>
                    <a:lstStyle/>
                    <a:p>
                      <a:pPr algn="l" fontAlgn="b"/>
                      <a:r>
                        <a:rPr lang="bg-BG" sz="1000" b="0" i="0" u="none" strike="noStrike">
                          <a:solidFill>
                            <a:srgbClr val="000000"/>
                          </a:solidFill>
                          <a:latin typeface="Calibri"/>
                        </a:rPr>
                        <a:t> Търговски задължения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                        1 805     </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                </a:t>
                      </a:r>
                      <a:r>
                        <a:rPr lang="en-US" sz="1000" b="0" i="0" u="none" strike="noStrike" dirty="0" smtClean="0">
                          <a:solidFill>
                            <a:srgbClr val="000000"/>
                          </a:solidFill>
                          <a:latin typeface="Calibri"/>
                        </a:rPr>
                        <a:t> </a:t>
                      </a:r>
                      <a:r>
                        <a:rPr lang="en-US" sz="1000" b="0" i="0" u="none" strike="noStrike" dirty="0">
                          <a:solidFill>
                            <a:srgbClr val="000000"/>
                          </a:solidFill>
                          <a:latin typeface="Calibri"/>
                        </a:rPr>
                        <a:t>1 570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3 375     </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                </a:t>
                      </a:r>
                      <a:r>
                        <a:rPr lang="en-US" sz="1000" b="0" i="0" u="none" strike="noStrike" dirty="0" smtClean="0">
                          <a:solidFill>
                            <a:srgbClr val="000000"/>
                          </a:solidFill>
                          <a:latin typeface="Calibri"/>
                        </a:rPr>
                        <a:t> </a:t>
                      </a:r>
                      <a:r>
                        <a:rPr lang="en-US" sz="1000" b="0" i="0" u="none" strike="noStrike" dirty="0">
                          <a:solidFill>
                            <a:srgbClr val="000000"/>
                          </a:solidFill>
                          <a:latin typeface="Calibri"/>
                        </a:rPr>
                        <a:t>1 138     </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                   </a:t>
                      </a:r>
                      <a:r>
                        <a:rPr lang="en-US" sz="1000" b="0" i="0" u="none" strike="noStrike" dirty="0" smtClean="0">
                          <a:solidFill>
                            <a:srgbClr val="000000"/>
                          </a:solidFill>
                          <a:latin typeface="Calibri"/>
                        </a:rPr>
                        <a:t> </a:t>
                      </a:r>
                      <a:r>
                        <a:rPr lang="en-US" sz="1000" b="0" i="0" u="none" strike="noStrike" dirty="0">
                          <a:solidFill>
                            <a:srgbClr val="000000"/>
                          </a:solidFill>
                          <a:latin typeface="Calibri"/>
                        </a:rPr>
                        <a:t>1 543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2 681     </a:t>
                      </a:r>
                    </a:p>
                  </a:txBody>
                  <a:tcPr marL="0" marR="0" marT="0" marB="0" anchor="ctr">
                    <a:lnL>
                      <a:noFill/>
                    </a:lnL>
                    <a:lnR>
                      <a:noFill/>
                    </a:lnR>
                    <a:lnT>
                      <a:noFill/>
                    </a:lnT>
                    <a:lnB>
                      <a:noFill/>
                    </a:lnB>
                  </a:tcPr>
                </a:tc>
              </a:tr>
              <a:tr h="167771">
                <a:tc>
                  <a:txBody>
                    <a:bodyPr/>
                    <a:lstStyle/>
                    <a:p>
                      <a:pPr algn="l" fontAlgn="b"/>
                      <a:r>
                        <a:rPr lang="bg-BG" sz="1000" b="0" i="0" u="none" strike="noStrike">
                          <a:solidFill>
                            <a:srgbClr val="000000"/>
                          </a:solidFill>
                          <a:latin typeface="Calibri"/>
                        </a:rPr>
                        <a:t> Други краткосрочни задължения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216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227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46 </a:t>
                      </a:r>
                    </a:p>
                  </a:txBody>
                  <a:tcPr marL="0" marR="0" marT="0" marB="0" anchor="ctr">
                    <a:lnL>
                      <a:noFill/>
                    </a:lnL>
                    <a:lnR>
                      <a:noFill/>
                    </a:lnR>
                    <a:lnT>
                      <a:noFill/>
                    </a:lnT>
                    <a:lnB>
                      <a:noFill/>
                    </a:lnB>
                  </a:tcPr>
                </a:tc>
              </a:tr>
              <a:tr h="167771">
                <a:tc>
                  <a:txBody>
                    <a:bodyPr/>
                    <a:lstStyle/>
                    <a:p>
                      <a:pPr algn="l" fontAlgn="b"/>
                      <a:r>
                        <a:rPr lang="bg-BG" sz="1000" b="1" i="0" u="none" strike="noStrike">
                          <a:solidFill>
                            <a:srgbClr val="000000"/>
                          </a:solidFill>
                          <a:latin typeface="Calibri"/>
                        </a:rPr>
                        <a:t> Общо пасиви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2 188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1 599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3 787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1 349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1 569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2 918 </a:t>
                      </a:r>
                    </a:p>
                  </a:txBody>
                  <a:tcPr marL="0" marR="0" marT="0" marB="0" anchor="ctr">
                    <a:lnL>
                      <a:noFill/>
                    </a:lnL>
                    <a:lnR>
                      <a:noFill/>
                    </a:lnR>
                    <a:lnT>
                      <a:noFill/>
                    </a:lnT>
                    <a:lnB>
                      <a:noFill/>
                    </a:lnB>
                  </a:tcPr>
                </a:tc>
              </a:tr>
              <a:tr h="175760">
                <a:tc>
                  <a:txBody>
                    <a:bodyPr/>
                    <a:lstStyle/>
                    <a:p>
                      <a:pPr algn="l" fontAlgn="b"/>
                      <a:r>
                        <a:rPr lang="bg-BG" sz="1000" b="1" i="0" u="none" strike="noStrike">
                          <a:solidFill>
                            <a:srgbClr val="000000"/>
                          </a:solidFill>
                          <a:latin typeface="Calibri"/>
                        </a:rPr>
                        <a:t> Общо капитал и пасиви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375 764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5 094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380 858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373 850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5 115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378 965 </a:t>
                      </a:r>
                    </a:p>
                  </a:txBody>
                  <a:tcPr marL="0" marR="0" marT="0" marB="0" anchor="ctr">
                    <a:lnL>
                      <a:noFill/>
                    </a:lnL>
                    <a:lnR>
                      <a:noFill/>
                    </a:lnR>
                    <a:lnT>
                      <a:noFill/>
                    </a:lnT>
                    <a:lnB>
                      <a:noFill/>
                    </a:lnB>
                  </a:tcPr>
                </a:tc>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8" name="Title 1"/>
          <p:cNvSpPr txBox="1">
            <a:spLocks/>
          </p:cNvSpPr>
          <p:nvPr/>
        </p:nvSpPr>
        <p:spPr>
          <a:xfrm>
            <a:off x="533400" y="663575"/>
            <a:ext cx="5334000" cy="555625"/>
          </a:xfrm>
          <a:prstGeom prst="rect">
            <a:avLst/>
          </a:prstGeom>
        </p:spPr>
        <p:txBody>
          <a:bodyPr vert="horz" lIns="91440" tIns="45720" rIns="91440" bIns="45720" rtlCol="0" anchor="ctr">
            <a:normAutofit/>
          </a:bodyPr>
          <a:lstStyle/>
          <a:p>
            <a:pPr lvl="0">
              <a:spcBef>
                <a:spcPct val="0"/>
              </a:spcBef>
              <a:defRPr/>
            </a:pPr>
            <a:r>
              <a:rPr lang="bg-BG" sz="1400" b="1" dirty="0" smtClean="0">
                <a:effectLst>
                  <a:outerShdw blurRad="38100" dist="38100" dir="2700000" algn="tl">
                    <a:srgbClr val="000000">
                      <a:alpha val="43137"/>
                    </a:srgbClr>
                  </a:outerShdw>
                </a:effectLst>
                <a:latin typeface="Calibri" pitchFamily="34" charset="0"/>
                <a:cs typeface="Calibri" pitchFamily="34" charset="0"/>
              </a:rPr>
              <a:t>Сводиран отчет за първо и второ тримесечие на 2013 г. </a:t>
            </a:r>
            <a:br>
              <a:rPr lang="bg-BG" sz="1400" b="1" dirty="0" smtClean="0">
                <a:effectLst>
                  <a:outerShdw blurRad="38100" dist="38100" dir="2700000" algn="tl">
                    <a:srgbClr val="000000">
                      <a:alpha val="43137"/>
                    </a:srgbClr>
                  </a:outerShdw>
                </a:effectLst>
                <a:latin typeface="Calibri" pitchFamily="34" charset="0"/>
                <a:cs typeface="Calibri" pitchFamily="34" charset="0"/>
              </a:rPr>
            </a:br>
            <a:r>
              <a:rPr lang="bg-BG" sz="1400" b="1" dirty="0" smtClean="0">
                <a:effectLst>
                  <a:outerShdw blurRad="38100" dist="38100" dir="2700000" algn="tl">
                    <a:srgbClr val="000000">
                      <a:alpha val="43137"/>
                    </a:srgbClr>
                  </a:outerShdw>
                </a:effectLst>
                <a:latin typeface="Calibri" pitchFamily="34" charset="0"/>
                <a:cs typeface="Calibri" pitchFamily="34" charset="0"/>
              </a:rPr>
              <a:t>НДК – </a:t>
            </a:r>
            <a:r>
              <a:rPr lang="ru-RU" sz="1400" b="1" dirty="0" smtClean="0">
                <a:effectLst>
                  <a:outerShdw blurRad="38100" dist="38100" dir="2700000" algn="tl">
                    <a:srgbClr val="000000">
                      <a:alpha val="43137"/>
                    </a:srgbClr>
                  </a:outerShdw>
                </a:effectLst>
                <a:latin typeface="Calibri" pitchFamily="34" charset="0"/>
                <a:cs typeface="Calibri" pitchFamily="34" charset="0"/>
              </a:rPr>
              <a:t>Конгресен център София ЕАД, в хил. лв.</a:t>
            </a:r>
            <a:endParaRPr lang="bg-BG" sz="1400" b="1" dirty="0">
              <a:effectLst>
                <a:outerShdw blurRad="38100" dist="38100" dir="2700000" algn="tl">
                  <a:srgbClr val="000000">
                    <a:alpha val="43137"/>
                  </a:srgbClr>
                </a:outerShdw>
              </a:effectLst>
              <a:latin typeface="Calibri" pitchFamily="34" charset="0"/>
              <a:cs typeface="Calibri" pitchFamily="34" charset="0"/>
            </a:endParaRPr>
          </a:p>
        </p:txBody>
      </p:sp>
      <p:sp>
        <p:nvSpPr>
          <p:cNvPr id="10"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4</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40</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01000" y="228600"/>
            <a:ext cx="762000" cy="533400"/>
          </a:xfrm>
          <a:prstGeom prst="rect">
            <a:avLst/>
          </a:prstGeom>
        </p:spPr>
      </p:pic>
      <p:sp>
        <p:nvSpPr>
          <p:cNvPr id="6" name="TextBox 5"/>
          <p:cNvSpPr txBox="1"/>
          <p:nvPr/>
        </p:nvSpPr>
        <p:spPr>
          <a:xfrm>
            <a:off x="304801" y="381000"/>
            <a:ext cx="7772399" cy="338554"/>
          </a:xfrm>
          <a:prstGeom prst="rect">
            <a:avLst/>
          </a:prstGeom>
          <a:noFill/>
        </p:spPr>
        <p:txBody>
          <a:bodyPr wrap="square" rtlCol="0">
            <a:spAutoFit/>
          </a:bodyPr>
          <a:lstStyle/>
          <a:p>
            <a:r>
              <a:rPr lang="bg-BG" sz="1600" b="1" dirty="0" smtClean="0">
                <a:effectLst>
                  <a:outerShdw blurRad="38100" dist="38100" dir="2700000" algn="tl">
                    <a:srgbClr val="000000">
                      <a:alpha val="43137"/>
                    </a:srgbClr>
                  </a:outerShdw>
                </a:effectLst>
                <a:latin typeface="Calibri" pitchFamily="34" charset="0"/>
                <a:cs typeface="Calibri" pitchFamily="34" charset="0"/>
              </a:rPr>
              <a:t>Приложение 2 – Справка за приходите на НДК – София за второ тримесечие на 2012г.</a:t>
            </a:r>
            <a:endParaRPr lang="en-US" sz="1600" b="1" dirty="0">
              <a:effectLst>
                <a:outerShdw blurRad="38100" dist="38100" dir="2700000" algn="tl">
                  <a:srgbClr val="000000">
                    <a:alpha val="43137"/>
                  </a:srgbClr>
                </a:outerShdw>
              </a:effectLst>
              <a:latin typeface="Calibri" pitchFamily="34" charset="0"/>
              <a:cs typeface="Calibri" pitchFamily="34" charset="0"/>
            </a:endParaRPr>
          </a:p>
        </p:txBody>
      </p:sp>
      <p:graphicFrame>
        <p:nvGraphicFramePr>
          <p:cNvPr id="7" name="Table 6"/>
          <p:cNvGraphicFramePr>
            <a:graphicFrameLocks noGrp="1"/>
          </p:cNvGraphicFramePr>
          <p:nvPr/>
        </p:nvGraphicFramePr>
        <p:xfrm>
          <a:off x="457198" y="990602"/>
          <a:ext cx="8153401" cy="4495796"/>
        </p:xfrm>
        <a:graphic>
          <a:graphicData uri="http://schemas.openxmlformats.org/drawingml/2006/table">
            <a:tbl>
              <a:tblPr/>
              <a:tblGrid>
                <a:gridCol w="4778007"/>
                <a:gridCol w="775428"/>
                <a:gridCol w="897064"/>
                <a:gridCol w="897064"/>
                <a:gridCol w="805838"/>
              </a:tblGrid>
              <a:tr h="252399">
                <a:tc>
                  <a:txBody>
                    <a:bodyPr/>
                    <a:lstStyle/>
                    <a:p>
                      <a:pPr algn="l" fontAlgn="b"/>
                      <a:r>
                        <a:rPr lang="en-US" sz="10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bg-BG" sz="1000" b="1" i="0" u="none" strike="noStrike" dirty="0" smtClean="0">
                          <a:solidFill>
                            <a:srgbClr val="000000"/>
                          </a:solidFill>
                          <a:latin typeface="Calibri"/>
                        </a:rPr>
                        <a:t>НДК София</a:t>
                      </a:r>
                      <a:endParaRPr lang="bg-BG" sz="1000" b="1" i="0" u="none" strike="noStrike" dirty="0">
                        <a:solidFill>
                          <a:srgbClr val="000000"/>
                        </a:solidFill>
                        <a:latin typeface="Calibri"/>
                      </a:endParaRPr>
                    </a:p>
                  </a:txBody>
                  <a:tcPr marL="0" marR="0" marT="0" marB="0" anchor="ct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r>
              <a:tr h="252400">
                <a:tc>
                  <a:txBody>
                    <a:bodyPr/>
                    <a:lstStyle/>
                    <a:p>
                      <a:pPr algn="l" fontAlgn="b"/>
                      <a:r>
                        <a:rPr lang="bg-BG" sz="1000" b="1" i="0" u="none" strike="noStrike" dirty="0">
                          <a:solidFill>
                            <a:srgbClr val="000000"/>
                          </a:solidFill>
                          <a:latin typeface="Calibri"/>
                        </a:rPr>
                        <a:t>Второ тримесечие на </a:t>
                      </a:r>
                      <a:r>
                        <a:rPr lang="bg-BG" sz="1000" b="1" i="0" u="none" strike="noStrike" dirty="0" smtClean="0">
                          <a:solidFill>
                            <a:srgbClr val="000000"/>
                          </a:solidFill>
                          <a:latin typeface="Calibri"/>
                        </a:rPr>
                        <a:t>2012г</a:t>
                      </a:r>
                      <a:r>
                        <a:rPr lang="bg-BG" sz="1000" b="1" i="0" u="none" strike="noStrike" dirty="0">
                          <a:solidFill>
                            <a:srgbClr val="000000"/>
                          </a:solidFill>
                          <a:latin typeface="Calibri"/>
                        </a:rPr>
                        <a:t>.</a:t>
                      </a:r>
                    </a:p>
                  </a:txBody>
                  <a:tcPr marL="0" marR="0" marT="0" marB="0" anchor="b">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Април</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Май</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Юни</a:t>
                      </a:r>
                    </a:p>
                  </a:txBody>
                  <a:tcPr marL="0" marR="0" marT="0" marB="0" anchor="ctr">
                    <a:lnL>
                      <a:noFill/>
                    </a:lnL>
                    <a:lnR>
                      <a:noFill/>
                    </a:lnR>
                    <a:lnT>
                      <a:noFill/>
                    </a:lnT>
                    <a:lnB>
                      <a:noFill/>
                    </a:lnB>
                    <a:solidFill>
                      <a:srgbClr val="FFFFFF"/>
                    </a:solidFill>
                  </a:tcPr>
                </a:tc>
                <a:tc>
                  <a:txBody>
                    <a:bodyPr/>
                    <a:lstStyle/>
                    <a:p>
                      <a:pPr algn="r" fontAlgn="ctr"/>
                      <a:r>
                        <a:rPr lang="bg-BG" sz="1000" b="1" i="0" u="none" strike="noStrike" dirty="0">
                          <a:solidFill>
                            <a:srgbClr val="000000"/>
                          </a:solidFill>
                          <a:latin typeface="Calibri"/>
                        </a:rPr>
                        <a:t>Общо </a:t>
                      </a:r>
                      <a:r>
                        <a:rPr lang="en-US" sz="1000" b="1" i="0" u="none" strike="noStrike" dirty="0">
                          <a:solidFill>
                            <a:srgbClr val="000000"/>
                          </a:solidFill>
                          <a:latin typeface="Calibri"/>
                        </a:rPr>
                        <a:t>Q2</a:t>
                      </a:r>
                    </a:p>
                  </a:txBody>
                  <a:tcPr marL="0" marR="0" marT="0" marB="0" anchor="ctr">
                    <a:lnL>
                      <a:noFill/>
                    </a:lnL>
                    <a:lnR>
                      <a:noFill/>
                    </a:lnR>
                    <a:lnT>
                      <a:noFill/>
                    </a:lnT>
                    <a:lnB>
                      <a:noFill/>
                    </a:lnB>
                    <a:solidFill>
                      <a:srgbClr val="FFFFFF"/>
                    </a:solidFill>
                  </a:tcPr>
                </a:tc>
              </a:tr>
              <a:tr h="252400">
                <a:tc>
                  <a:txBody>
                    <a:bodyPr/>
                    <a:lstStyle/>
                    <a:p>
                      <a:pPr algn="l" fontAlgn="b"/>
                      <a:r>
                        <a:rPr lang="ru-RU" sz="1000" b="0" i="0" u="sng" strike="noStrike" dirty="0">
                          <a:solidFill>
                            <a:srgbClr val="000000"/>
                          </a:solidFill>
                          <a:latin typeface="Calibri"/>
                        </a:rPr>
                        <a:t>Приходи от управление и организация на дейности и прояви 2012г.</a:t>
                      </a:r>
                    </a:p>
                  </a:txBody>
                  <a:tcPr marL="0" marR="0" marT="0" marB="0" anchor="b">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204963</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570488</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a:solidFill>
                            <a:srgbClr val="000000"/>
                          </a:solidFill>
                          <a:latin typeface="Calibri"/>
                        </a:rPr>
                        <a:t>161717</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937167</a:t>
                      </a:r>
                    </a:p>
                  </a:txBody>
                  <a:tcPr marL="0" marR="0" marT="0" marB="0" anchor="ctr">
                    <a:lnL>
                      <a:noFill/>
                    </a:lnL>
                    <a:lnR>
                      <a:noFill/>
                    </a:lnR>
                    <a:lnT>
                      <a:noFill/>
                    </a:lnT>
                    <a:lnB>
                      <a:noFill/>
                    </a:lnB>
                    <a:solidFill>
                      <a:srgbClr val="FFFFFF"/>
                    </a:solidFill>
                  </a:tcPr>
                </a:tc>
              </a:tr>
              <a:tr h="204994">
                <a:tc>
                  <a:txBody>
                    <a:bodyPr/>
                    <a:lstStyle/>
                    <a:p>
                      <a:pPr algn="just" fontAlgn="b"/>
                      <a:r>
                        <a:rPr lang="bg-BG" sz="1000" b="0" i="0" u="none" strike="noStrike" dirty="0" smtClean="0">
                          <a:solidFill>
                            <a:srgbClr val="000000"/>
                          </a:solidFill>
                          <a:latin typeface="Calibri"/>
                        </a:rPr>
                        <a:t>        Външи </a:t>
                      </a:r>
                      <a:r>
                        <a:rPr lang="bg-BG" sz="1000" b="0" i="0" u="none" strike="noStrike" dirty="0">
                          <a:solidFill>
                            <a:srgbClr val="000000"/>
                          </a:solidFill>
                          <a:latin typeface="Calibri"/>
                        </a:rPr>
                        <a:t>прояви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198233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327920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152329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678482</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dirty="0">
                          <a:solidFill>
                            <a:srgbClr val="000000"/>
                          </a:solidFill>
                          <a:latin typeface="Calibri"/>
                        </a:rPr>
                        <a:t>Приходи от отдаване под наем на зали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174827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277156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134192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586175</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a:solidFill>
                            <a:srgbClr val="000000"/>
                          </a:solidFill>
                          <a:latin typeface="Calibri"/>
                        </a:rPr>
                        <a:t>Приходи от предоставено подвижно обзавеждане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14410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39619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16128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70156</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dirty="0">
                          <a:solidFill>
                            <a:srgbClr val="000000"/>
                          </a:solidFill>
                          <a:latin typeface="Calibri"/>
                        </a:rPr>
                        <a:t>Приходи от Предоставени външни услуги в зали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2553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3186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1208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6947</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a:solidFill>
                            <a:srgbClr val="000000"/>
                          </a:solidFill>
                          <a:latin typeface="Calibri"/>
                        </a:rPr>
                        <a:t>Приходи от Реклама външни продукции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833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833</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a:solidFill>
                            <a:srgbClr val="000000"/>
                          </a:solidFill>
                          <a:latin typeface="Calibri"/>
                        </a:rPr>
                        <a:t>Приходи от комисионерство - билети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6443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7126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801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14371</a:t>
                      </a:r>
                    </a:p>
                  </a:txBody>
                  <a:tcPr marL="0" marR="0" marT="0" marB="0" anchor="ctr">
                    <a:lnL>
                      <a:noFill/>
                    </a:lnL>
                    <a:lnR>
                      <a:noFill/>
                    </a:lnR>
                    <a:lnT>
                      <a:noFill/>
                    </a:lnT>
                    <a:lnB>
                      <a:noFill/>
                    </a:lnB>
                    <a:solidFill>
                      <a:srgbClr val="FFFFFF"/>
                    </a:solidFill>
                  </a:tcPr>
                </a:tc>
              </a:tr>
              <a:tr h="204994">
                <a:tc>
                  <a:txBody>
                    <a:bodyPr/>
                    <a:lstStyle/>
                    <a:p>
                      <a:pPr algn="just" fontAlgn="b"/>
                      <a:r>
                        <a:rPr lang="bg-BG" sz="1000" b="0" i="0" u="none" strike="noStrike" dirty="0" smtClean="0">
                          <a:solidFill>
                            <a:srgbClr val="000000"/>
                          </a:solidFill>
                          <a:latin typeface="Calibri"/>
                        </a:rPr>
                        <a:t>       </a:t>
                      </a:r>
                      <a:r>
                        <a:rPr lang="bg-BG" sz="1000" b="0" i="0" u="none" strike="noStrike" baseline="0" dirty="0" smtClean="0">
                          <a:solidFill>
                            <a:srgbClr val="000000"/>
                          </a:solidFill>
                          <a:latin typeface="Calibri"/>
                        </a:rPr>
                        <a:t> </a:t>
                      </a:r>
                      <a:r>
                        <a:rPr lang="bg-BG" sz="1000" b="0" i="0" u="none" strike="noStrike" dirty="0" smtClean="0">
                          <a:solidFill>
                            <a:srgbClr val="000000"/>
                          </a:solidFill>
                          <a:latin typeface="Calibri"/>
                        </a:rPr>
                        <a:t>Вътрешни </a:t>
                      </a:r>
                      <a:r>
                        <a:rPr lang="bg-BG" sz="1000" b="0" i="0" u="none" strike="noStrike" dirty="0">
                          <a:solidFill>
                            <a:srgbClr val="000000"/>
                          </a:solidFill>
                          <a:latin typeface="Calibri"/>
                        </a:rPr>
                        <a:t>прояви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6730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242568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9388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258686</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a:solidFill>
                            <a:srgbClr val="000000"/>
                          </a:solidFill>
                          <a:latin typeface="Calibri"/>
                        </a:rPr>
                        <a:t>Приходи от продажба на билети вътрешни продукции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3956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71860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5385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81201</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a:solidFill>
                            <a:srgbClr val="000000"/>
                          </a:solidFill>
                          <a:latin typeface="Calibri"/>
                        </a:rPr>
                        <a:t>Приходи от рекламни пакти вътрешни продукции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1370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170036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2616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174023</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dirty="0">
                          <a:solidFill>
                            <a:srgbClr val="000000"/>
                          </a:solidFill>
                          <a:latin typeface="Calibri"/>
                        </a:rPr>
                        <a:t>Приходи от прояви и събития - права за излъчване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dirty="0">
                          <a:solidFill>
                            <a:srgbClr val="000000"/>
                          </a:solidFill>
                          <a:latin typeface="Calibri"/>
                        </a:rPr>
                        <a:t>Други приходи от предоставени услуги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1404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672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1386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3462</a:t>
                      </a:r>
                    </a:p>
                  </a:txBody>
                  <a:tcPr marL="0" marR="0" marT="0" marB="0" anchor="ctr">
                    <a:lnL>
                      <a:noFill/>
                    </a:lnL>
                    <a:lnR>
                      <a:noFill/>
                    </a:lnR>
                    <a:lnT>
                      <a:noFill/>
                    </a:lnT>
                    <a:lnB>
                      <a:noFill/>
                    </a:lnB>
                    <a:solidFill>
                      <a:srgbClr val="FFFFFF"/>
                    </a:solidFill>
                  </a:tcPr>
                </a:tc>
              </a:tr>
              <a:tr h="204994">
                <a:tc>
                  <a:txBody>
                    <a:bodyPr/>
                    <a:lstStyle/>
                    <a:p>
                      <a:pPr algn="just" fontAlgn="b"/>
                      <a:r>
                        <a:rPr lang="bg-BG" sz="1000" b="1" i="1" u="none" strike="noStrike" dirty="0">
                          <a:solidFill>
                            <a:srgbClr val="000000"/>
                          </a:solidFill>
                          <a:latin typeface="Calibri"/>
                        </a:rPr>
                        <a:t>Други приходи  2012г.</a:t>
                      </a:r>
                    </a:p>
                  </a:txBody>
                  <a:tcPr marL="0" marR="0" marT="0" marB="0" anchor="b">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1390</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2907</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7603</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11900</a:t>
                      </a:r>
                    </a:p>
                  </a:txBody>
                  <a:tcPr marL="0" marR="0" marT="0" marB="0" anchor="ctr">
                    <a:lnL>
                      <a:noFill/>
                    </a:lnL>
                    <a:lnR>
                      <a:noFill/>
                    </a:lnR>
                    <a:lnT>
                      <a:noFill/>
                    </a:lnT>
                    <a:lnB>
                      <a:noFill/>
                    </a:lnB>
                    <a:solidFill>
                      <a:srgbClr val="FFFFFF"/>
                    </a:solidFill>
                  </a:tcPr>
                </a:tc>
              </a:tr>
              <a:tr h="204994">
                <a:tc>
                  <a:txBody>
                    <a:bodyPr/>
                    <a:lstStyle/>
                    <a:p>
                      <a:pPr algn="just" fontAlgn="b"/>
                      <a:r>
                        <a:rPr lang="bg-BG" sz="1000" b="1" i="0" u="none" strike="noStrike">
                          <a:solidFill>
                            <a:srgbClr val="000000"/>
                          </a:solidFill>
                          <a:latin typeface="Calibri"/>
                        </a:rPr>
                        <a:t>Финансови приходи 2012г.</a:t>
                      </a: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1945</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68</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68</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2081</a:t>
                      </a:r>
                    </a:p>
                  </a:txBody>
                  <a:tcPr marL="0" marR="0" marT="0" marB="0" anchor="ctr">
                    <a:lnL>
                      <a:noFill/>
                    </a:lnL>
                    <a:lnR>
                      <a:noFill/>
                    </a:lnR>
                    <a:lnT>
                      <a:noFill/>
                    </a:lnT>
                    <a:lnB>
                      <a:noFill/>
                    </a:lnB>
                    <a:solidFill>
                      <a:srgbClr val="FFFFFF"/>
                    </a:solidFill>
                  </a:tcPr>
                </a:tc>
              </a:tr>
              <a:tr h="204994">
                <a:tc>
                  <a:txBody>
                    <a:bodyPr/>
                    <a:lstStyle/>
                    <a:p>
                      <a:pPr algn="just" fontAlgn="b"/>
                      <a:r>
                        <a:rPr lang="bg-BG" sz="1000" b="0" i="0" u="none" strike="noStrike" dirty="0" smtClean="0">
                          <a:solidFill>
                            <a:srgbClr val="000000"/>
                          </a:solidFill>
                          <a:latin typeface="Calibri"/>
                        </a:rPr>
                        <a:t>       Приходи </a:t>
                      </a:r>
                      <a:r>
                        <a:rPr lang="bg-BG" sz="1000" b="0" i="0" u="none" strike="noStrike" dirty="0">
                          <a:solidFill>
                            <a:srgbClr val="000000"/>
                          </a:solidFill>
                          <a:latin typeface="Calibri"/>
                        </a:rPr>
                        <a:t>от лихви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104</a:t>
                      </a:r>
                    </a:p>
                  </a:txBody>
                  <a:tcPr marL="0" marR="0" marT="0" marB="0" anchor="ctr">
                    <a:lnL>
                      <a:noFill/>
                    </a:lnL>
                    <a:lnR>
                      <a:noFill/>
                    </a:lnR>
                    <a:lnT>
                      <a:noFill/>
                    </a:lnT>
                    <a:lnB>
                      <a:noFill/>
                    </a:lnB>
                    <a:solidFill>
                      <a:srgbClr val="FFFFFF"/>
                    </a:solidFill>
                  </a:tcPr>
                </a:tc>
              </a:tr>
              <a:tr h="204994">
                <a:tc>
                  <a:txBody>
                    <a:bodyPr/>
                    <a:lstStyle/>
                    <a:p>
                      <a:pPr algn="just" fontAlgn="b"/>
                      <a:r>
                        <a:rPr lang="ru-RU" sz="1000" b="0" i="0" u="none" strike="noStrike" dirty="0" smtClean="0">
                          <a:solidFill>
                            <a:srgbClr val="000000"/>
                          </a:solidFill>
                          <a:latin typeface="Calibri"/>
                        </a:rPr>
                        <a:t>       Приходи </a:t>
                      </a:r>
                      <a:r>
                        <a:rPr lang="ru-RU" sz="1000" b="0" i="0" u="none" strike="noStrike" dirty="0">
                          <a:solidFill>
                            <a:srgbClr val="000000"/>
                          </a:solidFill>
                          <a:latin typeface="Calibri"/>
                        </a:rPr>
                        <a:t>от такси и комисионни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04994">
                <a:tc>
                  <a:txBody>
                    <a:bodyPr/>
                    <a:lstStyle/>
                    <a:p>
                      <a:pPr algn="just" fontAlgn="b"/>
                      <a:r>
                        <a:rPr lang="bg-BG" sz="1000" b="0" i="0" u="none" strike="noStrike" dirty="0" smtClean="0">
                          <a:solidFill>
                            <a:srgbClr val="000000"/>
                          </a:solidFill>
                          <a:latin typeface="Calibri"/>
                        </a:rPr>
                        <a:t>       Положителни </a:t>
                      </a:r>
                      <a:r>
                        <a:rPr lang="bg-BG" sz="1000" b="0" i="0" u="none" strike="noStrike" dirty="0">
                          <a:solidFill>
                            <a:srgbClr val="000000"/>
                          </a:solidFill>
                          <a:latin typeface="Calibri"/>
                        </a:rPr>
                        <a:t>курсови разлики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52</a:t>
                      </a:r>
                    </a:p>
                  </a:txBody>
                  <a:tcPr marL="0" marR="0" marT="0" marB="0" anchor="ctr">
                    <a:lnL>
                      <a:noFill/>
                    </a:lnL>
                    <a:lnR>
                      <a:noFill/>
                    </a:lnR>
                    <a:lnT>
                      <a:noFill/>
                    </a:lnT>
                    <a:lnB>
                      <a:noFill/>
                    </a:lnB>
                    <a:solidFill>
                      <a:srgbClr val="FFFFFF"/>
                    </a:solidFill>
                  </a:tcPr>
                </a:tc>
              </a:tr>
              <a:tr h="253699">
                <a:tc>
                  <a:txBody>
                    <a:bodyPr/>
                    <a:lstStyle/>
                    <a:p>
                      <a:pPr algn="just" fontAlgn="b"/>
                      <a:r>
                        <a:rPr lang="ru-RU" sz="1000" b="0" i="0" u="none" strike="noStrike" dirty="0" smtClean="0">
                          <a:solidFill>
                            <a:srgbClr val="000000"/>
                          </a:solidFill>
                          <a:latin typeface="Calibri"/>
                        </a:rPr>
                        <a:t>       Положителни </a:t>
                      </a:r>
                      <a:r>
                        <a:rPr lang="ru-RU" sz="1000" b="0" i="0" u="none" strike="noStrike" dirty="0">
                          <a:solidFill>
                            <a:srgbClr val="000000"/>
                          </a:solidFill>
                          <a:latin typeface="Calibri"/>
                        </a:rPr>
                        <a:t>разлики от операции с финансови инструменти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1865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1865</a:t>
                      </a:r>
                    </a:p>
                  </a:txBody>
                  <a:tcPr marL="0" marR="0" marT="0" marB="0" anchor="ctr">
                    <a:lnL>
                      <a:noFill/>
                    </a:lnL>
                    <a:lnR>
                      <a:noFill/>
                    </a:lnR>
                    <a:lnT>
                      <a:noFill/>
                    </a:lnT>
                    <a:lnB>
                      <a:noFill/>
                    </a:lnB>
                    <a:solidFill>
                      <a:srgbClr val="FFFFFF"/>
                    </a:solidFill>
                  </a:tcPr>
                </a:tc>
              </a:tr>
              <a:tr h="204994">
                <a:tc>
                  <a:txBody>
                    <a:bodyPr/>
                    <a:lstStyle/>
                    <a:p>
                      <a:pPr algn="just" fontAlgn="b"/>
                      <a:r>
                        <a:rPr lang="bg-BG" sz="1000" b="0" i="0" u="none" strike="noStrike" dirty="0" smtClean="0">
                          <a:solidFill>
                            <a:srgbClr val="000000"/>
                          </a:solidFill>
                          <a:latin typeface="Calibri"/>
                        </a:rPr>
                        <a:t>       Други </a:t>
                      </a:r>
                      <a:r>
                        <a:rPr lang="bg-BG" sz="1000" b="0" i="0" u="none" strike="noStrike" dirty="0">
                          <a:solidFill>
                            <a:srgbClr val="000000"/>
                          </a:solidFill>
                          <a:latin typeface="Calibri"/>
                        </a:rPr>
                        <a:t>финансови приходи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60</a:t>
                      </a:r>
                    </a:p>
                  </a:txBody>
                  <a:tcPr marL="0" marR="0" marT="0" marB="0" anchor="ctr">
                    <a:lnL>
                      <a:noFill/>
                    </a:lnL>
                    <a:lnR>
                      <a:noFill/>
                    </a:lnR>
                    <a:lnT>
                      <a:noFill/>
                    </a:lnT>
                    <a:lnB>
                      <a:noFill/>
                    </a:lnB>
                    <a:solidFill>
                      <a:srgbClr val="FFFFFF"/>
                    </a:solidFill>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1" y="457200"/>
            <a:ext cx="7924800" cy="338554"/>
          </a:xfrm>
          <a:prstGeom prst="rect">
            <a:avLst/>
          </a:prstGeom>
          <a:noFill/>
        </p:spPr>
        <p:txBody>
          <a:bodyPr wrap="square" rtlCol="0">
            <a:spAutoFit/>
          </a:bodyPr>
          <a:lstStyle/>
          <a:p>
            <a:r>
              <a:rPr lang="bg-BG" sz="1600" b="1" dirty="0" smtClean="0">
                <a:effectLst>
                  <a:outerShdw blurRad="38100" dist="38100" dir="2700000" algn="tl">
                    <a:srgbClr val="000000">
                      <a:alpha val="43137"/>
                    </a:srgbClr>
                  </a:outerShdw>
                </a:effectLst>
                <a:latin typeface="Calibri" pitchFamily="34" charset="0"/>
                <a:cs typeface="Calibri" pitchFamily="34" charset="0"/>
              </a:rPr>
              <a:t>Приложение 3 – Справка за приходите на  ФК Варна за второ тримесечие на 2013г.</a:t>
            </a:r>
            <a:endParaRPr lang="en-US" sz="1600" b="1" dirty="0">
              <a:effectLst>
                <a:outerShdw blurRad="38100" dist="38100" dir="2700000" algn="tl">
                  <a:srgbClr val="000000">
                    <a:alpha val="43137"/>
                  </a:srgbClr>
                </a:outerShdw>
              </a:effectLst>
              <a:latin typeface="Calibri" pitchFamily="34" charset="0"/>
              <a:cs typeface="Calibri"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381000"/>
            <a:ext cx="687663" cy="533400"/>
          </a:xfrm>
          <a:prstGeom prst="rect">
            <a:avLst/>
          </a:prstGeom>
        </p:spPr>
      </p:pic>
      <p:graphicFrame>
        <p:nvGraphicFramePr>
          <p:cNvPr id="6" name="Table 5"/>
          <p:cNvGraphicFramePr>
            <a:graphicFrameLocks noGrp="1"/>
          </p:cNvGraphicFramePr>
          <p:nvPr/>
        </p:nvGraphicFramePr>
        <p:xfrm>
          <a:off x="685797" y="1676402"/>
          <a:ext cx="7696202" cy="3962405"/>
        </p:xfrm>
        <a:graphic>
          <a:graphicData uri="http://schemas.openxmlformats.org/drawingml/2006/table">
            <a:tbl>
              <a:tblPr/>
              <a:tblGrid>
                <a:gridCol w="4749202"/>
                <a:gridCol w="714080"/>
                <a:gridCol w="748085"/>
                <a:gridCol w="782089"/>
                <a:gridCol w="702746"/>
              </a:tblGrid>
              <a:tr h="250023">
                <a:tc>
                  <a:txBody>
                    <a:bodyPr/>
                    <a:lstStyle/>
                    <a:p>
                      <a:pPr algn="l" fontAlgn="b"/>
                      <a:r>
                        <a:rPr lang="en-US" sz="11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bg-BG" sz="1100" b="1" i="0" u="none" strike="noStrike" dirty="0" smtClean="0">
                          <a:solidFill>
                            <a:srgbClr val="000000"/>
                          </a:solidFill>
                          <a:latin typeface="Calibri"/>
                        </a:rPr>
                        <a:t>ФК Варна</a:t>
                      </a:r>
                      <a:endParaRPr lang="bg-BG" sz="1100" b="1" i="0" u="none" strike="noStrike" dirty="0">
                        <a:solidFill>
                          <a:srgbClr val="000000"/>
                        </a:solidFill>
                        <a:latin typeface="Calibri"/>
                      </a:endParaRPr>
                    </a:p>
                  </a:txBody>
                  <a:tcPr marL="0" marR="0" marT="0" marB="0" anchor="ctr">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50023">
                <a:tc>
                  <a:txBody>
                    <a:bodyPr/>
                    <a:lstStyle/>
                    <a:p>
                      <a:pPr algn="l" fontAlgn="b"/>
                      <a:r>
                        <a:rPr lang="bg-BG" sz="1100" b="1" i="0" u="none" strike="noStrike" dirty="0">
                          <a:solidFill>
                            <a:srgbClr val="000000"/>
                          </a:solidFill>
                          <a:latin typeface="Calibri"/>
                        </a:rPr>
                        <a:t>Второ тримесечие на 2013г.</a:t>
                      </a:r>
                    </a:p>
                  </a:txBody>
                  <a:tcPr marL="0" marR="0" marT="0" marB="0" anchor="b">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Април</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Май</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Юни</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Общо </a:t>
                      </a:r>
                      <a:r>
                        <a:rPr lang="en-US" sz="1100" b="1" i="0" u="none" strike="noStrike" dirty="0">
                          <a:solidFill>
                            <a:srgbClr val="000000"/>
                          </a:solidFill>
                          <a:latin typeface="Calibri"/>
                        </a:rPr>
                        <a:t>Q2</a:t>
                      </a:r>
                    </a:p>
                  </a:txBody>
                  <a:tcPr marL="0" marR="0" marT="0" marB="0" anchor="ctr">
                    <a:lnL>
                      <a:noFill/>
                    </a:lnL>
                    <a:lnR>
                      <a:noFill/>
                    </a:lnR>
                    <a:lnT>
                      <a:noFill/>
                    </a:lnT>
                    <a:lnB>
                      <a:noFill/>
                    </a:lnB>
                    <a:solidFill>
                      <a:srgbClr val="FFFFFF"/>
                    </a:solidFill>
                  </a:tcPr>
                </a:tc>
              </a:tr>
              <a:tr h="250023">
                <a:tc>
                  <a:txBody>
                    <a:bodyPr/>
                    <a:lstStyle/>
                    <a:p>
                      <a:pPr algn="l" fontAlgn="b"/>
                      <a:r>
                        <a:rPr lang="bg-BG" sz="1000" b="1" i="0" u="none" strike="noStrike">
                          <a:solidFill>
                            <a:srgbClr val="000000"/>
                          </a:solidFill>
                          <a:latin typeface="Calibri"/>
                        </a:rPr>
                        <a:t>Приходи -общо 2013</a:t>
                      </a: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59897</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65854</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74548</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200300</a:t>
                      </a:r>
                    </a:p>
                  </a:txBody>
                  <a:tcPr marL="0" marR="0" marT="0" marB="0" anchor="ctr">
                    <a:lnL>
                      <a:noFill/>
                    </a:lnL>
                    <a:lnR>
                      <a:noFill/>
                    </a:lnR>
                    <a:lnT>
                      <a:noFill/>
                    </a:lnT>
                    <a:lnB>
                      <a:noFill/>
                    </a:lnB>
                    <a:solidFill>
                      <a:srgbClr val="FFFFFF"/>
                    </a:solidFill>
                  </a:tcPr>
                </a:tc>
              </a:tr>
              <a:tr h="250023">
                <a:tc>
                  <a:txBody>
                    <a:bodyPr/>
                    <a:lstStyle/>
                    <a:p>
                      <a:pPr algn="l" fontAlgn="b"/>
                      <a:r>
                        <a:rPr lang="ru-RU" sz="1000" b="1" i="0" u="none" strike="noStrike" dirty="0">
                          <a:solidFill>
                            <a:srgbClr val="000000"/>
                          </a:solidFill>
                          <a:latin typeface="Calibri"/>
                        </a:rPr>
                        <a:t>Приходи от нефинансова дейност 2013г</a:t>
                      </a:r>
                      <a:r>
                        <a:rPr lang="ru-RU" sz="1000" b="1" i="0" u="none" strike="noStrike" dirty="0" smtClean="0">
                          <a:solidFill>
                            <a:srgbClr val="000000"/>
                          </a:solidFill>
                          <a:latin typeface="Calibri"/>
                        </a:rPr>
                        <a:t>. в т. ч.</a:t>
                      </a:r>
                      <a:endParaRPr lang="ru-RU" sz="1000" b="1" i="0" u="none" strike="noStrike" dirty="0">
                        <a:solidFill>
                          <a:srgbClr val="000000"/>
                        </a:solidFill>
                        <a:latin typeface="Calibri"/>
                      </a:endParaRP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59897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65854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74548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200300</a:t>
                      </a:r>
                    </a:p>
                  </a:txBody>
                  <a:tcPr marL="0" marR="0" marT="0" marB="0" anchor="ctr">
                    <a:lnL>
                      <a:noFill/>
                    </a:lnL>
                    <a:lnR>
                      <a:noFill/>
                    </a:lnR>
                    <a:lnT>
                      <a:noFill/>
                    </a:lnT>
                    <a:lnB>
                      <a:noFill/>
                    </a:lnB>
                    <a:solidFill>
                      <a:srgbClr val="FFFFFF"/>
                    </a:solidFill>
                  </a:tcPr>
                </a:tc>
              </a:tr>
              <a:tr h="250023">
                <a:tc>
                  <a:txBody>
                    <a:bodyPr/>
                    <a:lstStyle/>
                    <a:p>
                      <a:pPr algn="l" fontAlgn="b"/>
                      <a:r>
                        <a:rPr lang="ru-RU" sz="1000" b="1" i="1" u="none" strike="noStrike">
                          <a:solidFill>
                            <a:srgbClr val="000000"/>
                          </a:solidFill>
                          <a:latin typeface="Calibri"/>
                        </a:rPr>
                        <a:t>Приходи от продажба на продукция/стоки/материали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50023">
                <a:tc>
                  <a:txBody>
                    <a:bodyPr/>
                    <a:lstStyle/>
                    <a:p>
                      <a:pPr algn="just" fontAlgn="b"/>
                      <a:r>
                        <a:rPr lang="ru-RU" sz="1000" b="1" i="1" u="none" strike="noStrike" dirty="0">
                          <a:solidFill>
                            <a:srgbClr val="000000"/>
                          </a:solidFill>
                          <a:latin typeface="Calibri"/>
                        </a:rPr>
                        <a:t>Приходи от управление на собствеността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59230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65854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69308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194392</a:t>
                      </a:r>
                    </a:p>
                  </a:txBody>
                  <a:tcPr marL="0" marR="0" marT="0" marB="0" anchor="ctr">
                    <a:lnL>
                      <a:noFill/>
                    </a:lnL>
                    <a:lnR>
                      <a:noFill/>
                    </a:lnR>
                    <a:lnT>
                      <a:noFill/>
                    </a:lnT>
                    <a:lnB>
                      <a:noFill/>
                    </a:lnB>
                    <a:solidFill>
                      <a:srgbClr val="FFFFFF"/>
                    </a:solidFill>
                  </a:tcPr>
                </a:tc>
              </a:tr>
              <a:tr h="212060">
                <a:tc>
                  <a:txBody>
                    <a:bodyPr/>
                    <a:lstStyle/>
                    <a:p>
                      <a:pPr algn="l" fontAlgn="b"/>
                      <a:r>
                        <a:rPr lang="ru-RU" sz="1000" b="0" i="0" u="sng" strike="noStrike" dirty="0">
                          <a:solidFill>
                            <a:srgbClr val="000000"/>
                          </a:solidFill>
                          <a:latin typeface="Calibri"/>
                        </a:rPr>
                        <a:t>Приходи от отдаване под наем на площи по дългосрочни договори 2013г.</a:t>
                      </a:r>
                    </a:p>
                  </a:txBody>
                  <a:tcPr marL="0" marR="0" marT="0" marB="0" anchor="b">
                    <a:lnL>
                      <a:noFill/>
                    </a:lnL>
                    <a:lnR>
                      <a:noFill/>
                    </a:lnR>
                    <a:lnT>
                      <a:noFill/>
                    </a:lnT>
                    <a:lnB>
                      <a:noFill/>
                    </a:lnB>
                    <a:solidFill>
                      <a:srgbClr val="FFFFFF"/>
                    </a:solidFill>
                  </a:tcPr>
                </a:tc>
                <a:tc>
                  <a:txBody>
                    <a:bodyPr/>
                    <a:lstStyle/>
                    <a:p>
                      <a:pPr algn="r" fontAlgn="ctr"/>
                      <a:r>
                        <a:rPr lang="en-US" sz="1000" b="0" i="0" u="sng" strike="noStrike">
                          <a:solidFill>
                            <a:srgbClr val="000000"/>
                          </a:solidFill>
                          <a:latin typeface="Calibri"/>
                        </a:rPr>
                        <a:t>24136</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28260</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37690</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90086</a:t>
                      </a:r>
                    </a:p>
                  </a:txBody>
                  <a:tcPr marL="0" marR="0" marT="0" marB="0" anchor="ctr">
                    <a:lnL>
                      <a:noFill/>
                    </a:lnL>
                    <a:lnR>
                      <a:noFill/>
                    </a:lnR>
                    <a:lnT>
                      <a:noFill/>
                    </a:lnT>
                    <a:lnB>
                      <a:noFill/>
                    </a:lnB>
                    <a:solidFill>
                      <a:srgbClr val="FFFFFF"/>
                    </a:solidFill>
                  </a:tcPr>
                </a:tc>
              </a:tr>
              <a:tr h="250023">
                <a:tc>
                  <a:txBody>
                    <a:bodyPr/>
                    <a:lstStyle/>
                    <a:p>
                      <a:pPr algn="l" fontAlgn="b"/>
                      <a:r>
                        <a:rPr lang="ru-RU" sz="1000" b="0" i="0" u="none" strike="noStrike" dirty="0">
                          <a:solidFill>
                            <a:srgbClr val="000000"/>
                          </a:solidFill>
                          <a:latin typeface="Calibri"/>
                        </a:rPr>
                        <a:t>Приходи от отдаване под наем на офисни площи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2764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1447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1864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6074</a:t>
                      </a:r>
                    </a:p>
                  </a:txBody>
                  <a:tcPr marL="0" marR="0" marT="0" marB="0" anchor="ctr">
                    <a:lnL>
                      <a:noFill/>
                    </a:lnL>
                    <a:lnR>
                      <a:noFill/>
                    </a:lnR>
                    <a:lnT>
                      <a:noFill/>
                    </a:lnT>
                    <a:lnB>
                      <a:noFill/>
                    </a:lnB>
                    <a:solidFill>
                      <a:srgbClr val="FFFFFF"/>
                    </a:solidFill>
                  </a:tcPr>
                </a:tc>
              </a:tr>
              <a:tr h="250023">
                <a:tc>
                  <a:txBody>
                    <a:bodyPr/>
                    <a:lstStyle/>
                    <a:p>
                      <a:pPr algn="l" fontAlgn="b"/>
                      <a:r>
                        <a:rPr lang="ru-RU" sz="1000" b="0" i="0" u="none" strike="noStrike">
                          <a:solidFill>
                            <a:srgbClr val="000000"/>
                          </a:solidFill>
                          <a:latin typeface="Calibri"/>
                        </a:rPr>
                        <a:t>Приходи от отдаване под наем на търговски площи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14374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18265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19661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52300</a:t>
                      </a:r>
                    </a:p>
                  </a:txBody>
                  <a:tcPr marL="0" marR="0" marT="0" marB="0" anchor="ctr">
                    <a:lnL>
                      <a:noFill/>
                    </a:lnL>
                    <a:lnR>
                      <a:noFill/>
                    </a:lnR>
                    <a:lnT>
                      <a:noFill/>
                    </a:lnT>
                    <a:lnB>
                      <a:noFill/>
                    </a:lnB>
                    <a:solidFill>
                      <a:srgbClr val="FFFFFF"/>
                    </a:solidFill>
                  </a:tcPr>
                </a:tc>
              </a:tr>
              <a:tr h="250023">
                <a:tc>
                  <a:txBody>
                    <a:bodyPr/>
                    <a:lstStyle/>
                    <a:p>
                      <a:pPr algn="l" fontAlgn="b"/>
                      <a:r>
                        <a:rPr lang="ru-RU" sz="1000" b="0" i="0" u="none" strike="noStrike">
                          <a:solidFill>
                            <a:srgbClr val="000000"/>
                          </a:solidFill>
                          <a:latin typeface="Calibri"/>
                        </a:rPr>
                        <a:t>Приходи от отдаване под наем на складови площи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206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306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1988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2500</a:t>
                      </a:r>
                    </a:p>
                  </a:txBody>
                  <a:tcPr marL="0" marR="0" marT="0" marB="0" anchor="ctr">
                    <a:lnL>
                      <a:noFill/>
                    </a:lnL>
                    <a:lnR>
                      <a:noFill/>
                    </a:lnR>
                    <a:lnT>
                      <a:noFill/>
                    </a:lnT>
                    <a:lnB>
                      <a:noFill/>
                    </a:lnB>
                    <a:solidFill>
                      <a:srgbClr val="FFFFFF"/>
                    </a:solidFill>
                  </a:tcPr>
                </a:tc>
              </a:tr>
              <a:tr h="250023">
                <a:tc>
                  <a:txBody>
                    <a:bodyPr/>
                    <a:lstStyle/>
                    <a:p>
                      <a:pPr algn="l" fontAlgn="b"/>
                      <a:r>
                        <a:rPr lang="ru-RU" sz="1000" b="0" i="0" u="none" strike="noStrike">
                          <a:solidFill>
                            <a:srgbClr val="000000"/>
                          </a:solidFill>
                          <a:latin typeface="Calibri"/>
                        </a:rPr>
                        <a:t>Приходи от отдаване под наем на закрити паркоместа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1667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1667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1667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5000</a:t>
                      </a:r>
                    </a:p>
                  </a:txBody>
                  <a:tcPr marL="0" marR="0" marT="0" marB="0" anchor="ctr">
                    <a:lnL>
                      <a:noFill/>
                    </a:lnL>
                    <a:lnR>
                      <a:noFill/>
                    </a:lnR>
                    <a:lnT>
                      <a:noFill/>
                    </a:lnT>
                    <a:lnB>
                      <a:noFill/>
                    </a:lnB>
                    <a:solidFill>
                      <a:srgbClr val="FFFFFF"/>
                    </a:solidFill>
                  </a:tcPr>
                </a:tc>
              </a:tr>
              <a:tr h="250023">
                <a:tc>
                  <a:txBody>
                    <a:bodyPr/>
                    <a:lstStyle/>
                    <a:p>
                      <a:pPr algn="l" fontAlgn="b"/>
                      <a:r>
                        <a:rPr lang="ru-RU" sz="1000" b="0" i="0" u="none" strike="noStrike">
                          <a:solidFill>
                            <a:srgbClr val="000000"/>
                          </a:solidFill>
                          <a:latin typeface="Calibri"/>
                        </a:rPr>
                        <a:t>Приходи от отдаване под наем на открити паркоместа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2731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3658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4585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10973</a:t>
                      </a:r>
                    </a:p>
                  </a:txBody>
                  <a:tcPr marL="0" marR="0" marT="0" marB="0" anchor="ctr">
                    <a:lnL>
                      <a:noFill/>
                    </a:lnL>
                    <a:lnR>
                      <a:noFill/>
                    </a:lnR>
                    <a:lnT>
                      <a:noFill/>
                    </a:lnT>
                    <a:lnB>
                      <a:noFill/>
                    </a:lnB>
                    <a:solidFill>
                      <a:srgbClr val="FFFFFF"/>
                    </a:solidFill>
                  </a:tcPr>
                </a:tc>
              </a:tr>
              <a:tr h="250023">
                <a:tc>
                  <a:txBody>
                    <a:bodyPr/>
                    <a:lstStyle/>
                    <a:p>
                      <a:pPr algn="l" fontAlgn="b"/>
                      <a:r>
                        <a:rPr lang="ru-RU" sz="1000" b="0" i="0" u="none" strike="noStrike">
                          <a:solidFill>
                            <a:srgbClr val="000000"/>
                          </a:solidFill>
                          <a:latin typeface="Calibri"/>
                        </a:rPr>
                        <a:t>Приходи от отдаване под наем на площи за колокация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50023">
                <a:tc>
                  <a:txBody>
                    <a:bodyPr/>
                    <a:lstStyle/>
                    <a:p>
                      <a:pPr algn="l" fontAlgn="b"/>
                      <a:r>
                        <a:rPr lang="ru-RU" sz="1000" b="0" i="0" u="none" strike="noStrike">
                          <a:solidFill>
                            <a:srgbClr val="000000"/>
                          </a:solidFill>
                          <a:latin typeface="Calibri"/>
                        </a:rPr>
                        <a:t>Приходи от отдаване под наем на покривни площи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231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565</a:t>
                      </a:r>
                    </a:p>
                  </a:txBody>
                  <a:tcPr marL="0" marR="0" marT="0" marB="0" anchor="ctr">
                    <a:lnL>
                      <a:noFill/>
                    </a:lnL>
                    <a:lnR>
                      <a:noFill/>
                    </a:lnR>
                    <a:lnT>
                      <a:noFill/>
                    </a:lnT>
                    <a:lnB>
                      <a:noFill/>
                    </a:lnB>
                    <a:solidFill>
                      <a:srgbClr val="FFFFFF"/>
                    </a:solidFill>
                  </a:tcPr>
                </a:tc>
              </a:tr>
              <a:tr h="250023">
                <a:tc>
                  <a:txBody>
                    <a:bodyPr/>
                    <a:lstStyle/>
                    <a:p>
                      <a:pPr algn="l" fontAlgn="b"/>
                      <a:r>
                        <a:rPr lang="ru-RU" sz="1000" b="0" i="0" u="none" strike="noStrike">
                          <a:solidFill>
                            <a:srgbClr val="000000"/>
                          </a:solidFill>
                          <a:latin typeface="Calibri"/>
                        </a:rPr>
                        <a:t>Приходи от наем рекламни площи - покрив фасада и други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2164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2751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7759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12674</a:t>
                      </a:r>
                    </a:p>
                  </a:txBody>
                  <a:tcPr marL="0" marR="0" marT="0" marB="0" anchor="ctr">
                    <a:lnL>
                      <a:noFill/>
                    </a:lnL>
                    <a:lnR>
                      <a:noFill/>
                    </a:lnR>
                    <a:lnT>
                      <a:noFill/>
                    </a:lnT>
                    <a:lnB>
                      <a:noFill/>
                    </a:lnB>
                    <a:solidFill>
                      <a:srgbClr val="FFFFFF"/>
                    </a:solidFill>
                  </a:tcPr>
                </a:tc>
              </a:tr>
              <a:tr h="250023">
                <a:tc>
                  <a:txBody>
                    <a:bodyPr/>
                    <a:lstStyle/>
                    <a:p>
                      <a:pPr algn="l" fontAlgn="b"/>
                      <a:r>
                        <a:rPr lang="ru-RU" sz="1000" b="0" i="0" u="none" strike="noStrike">
                          <a:solidFill>
                            <a:srgbClr val="000000"/>
                          </a:solidFill>
                          <a:latin typeface="Calibri"/>
                        </a:rPr>
                        <a:t>Приходи от такса управление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0</a:t>
                      </a:r>
                    </a:p>
                  </a:txBody>
                  <a:tcPr marL="0" marR="0" marT="0" marB="0" anchor="ctr">
                    <a:lnL>
                      <a:noFill/>
                    </a:lnL>
                    <a:lnR>
                      <a:noFill/>
                    </a:lnR>
                    <a:lnT>
                      <a:noFill/>
                    </a:lnT>
                    <a:lnB>
                      <a:noFill/>
                    </a:lnB>
                    <a:solidFill>
                      <a:srgbClr val="FFFFFF"/>
                    </a:solidFill>
                  </a:tcPr>
                </a:tc>
              </a:tr>
            </a:tbl>
          </a:graphicData>
        </a:graphic>
      </p:graphicFrame>
      <p:sp>
        <p:nvSpPr>
          <p:cNvPr id="8"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41</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42</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01000" y="381000"/>
            <a:ext cx="685800" cy="533400"/>
          </a:xfrm>
          <a:prstGeom prst="rect">
            <a:avLst/>
          </a:prstGeom>
        </p:spPr>
      </p:pic>
      <p:sp>
        <p:nvSpPr>
          <p:cNvPr id="6" name="TextBox 5"/>
          <p:cNvSpPr txBox="1"/>
          <p:nvPr/>
        </p:nvSpPr>
        <p:spPr>
          <a:xfrm>
            <a:off x="500035" y="533400"/>
            <a:ext cx="7577165" cy="338554"/>
          </a:xfrm>
          <a:prstGeom prst="rect">
            <a:avLst/>
          </a:prstGeom>
          <a:noFill/>
        </p:spPr>
        <p:txBody>
          <a:bodyPr wrap="square" rtlCol="0">
            <a:spAutoFit/>
          </a:bodyPr>
          <a:lstStyle/>
          <a:p>
            <a:r>
              <a:rPr lang="bg-BG" sz="1600" b="1" dirty="0" smtClean="0">
                <a:effectLst>
                  <a:outerShdw blurRad="38100" dist="38100" dir="2700000" algn="tl">
                    <a:srgbClr val="000000">
                      <a:alpha val="43137"/>
                    </a:srgbClr>
                  </a:outerShdw>
                </a:effectLst>
                <a:latin typeface="Calibri" pitchFamily="34" charset="0"/>
                <a:cs typeface="Calibri" pitchFamily="34" charset="0"/>
              </a:rPr>
              <a:t>Приложение 3 – Справка за приходите на  ФК Варна за второ тримесечие на 2013г.</a:t>
            </a:r>
            <a:endParaRPr lang="en-US" sz="1600" b="1" dirty="0">
              <a:effectLst>
                <a:outerShdw blurRad="38100" dist="38100" dir="2700000" algn="tl">
                  <a:srgbClr val="000000">
                    <a:alpha val="43137"/>
                  </a:srgbClr>
                </a:outerShdw>
              </a:effectLst>
              <a:latin typeface="Calibri" pitchFamily="34" charset="0"/>
              <a:cs typeface="Calibri" pitchFamily="34" charset="0"/>
            </a:endParaRPr>
          </a:p>
        </p:txBody>
      </p:sp>
      <p:graphicFrame>
        <p:nvGraphicFramePr>
          <p:cNvPr id="7" name="Table 6"/>
          <p:cNvGraphicFramePr>
            <a:graphicFrameLocks noGrp="1"/>
          </p:cNvGraphicFramePr>
          <p:nvPr/>
        </p:nvGraphicFramePr>
        <p:xfrm>
          <a:off x="533400" y="1524006"/>
          <a:ext cx="7924800" cy="3527394"/>
        </p:xfrm>
        <a:graphic>
          <a:graphicData uri="http://schemas.openxmlformats.org/drawingml/2006/table">
            <a:tbl>
              <a:tblPr/>
              <a:tblGrid>
                <a:gridCol w="4878293"/>
                <a:gridCol w="733490"/>
                <a:gridCol w="776181"/>
                <a:gridCol w="807227"/>
                <a:gridCol w="729609"/>
              </a:tblGrid>
              <a:tr h="304794">
                <a:tc>
                  <a:txBody>
                    <a:bodyPr/>
                    <a:lstStyle/>
                    <a:p>
                      <a:pPr algn="l" fontAlgn="b"/>
                      <a:r>
                        <a:rPr lang="en-US" sz="11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bg-BG" sz="1100" b="1" i="0" u="none" strike="noStrike" dirty="0" smtClean="0">
                          <a:solidFill>
                            <a:srgbClr val="000000"/>
                          </a:solidFill>
                          <a:latin typeface="Calibri"/>
                        </a:rPr>
                        <a:t>ФК Варна</a:t>
                      </a:r>
                      <a:endParaRPr lang="bg-BG" sz="1100" b="1" i="0" u="none" strike="noStrike" dirty="0">
                        <a:solidFill>
                          <a:srgbClr val="000000"/>
                        </a:solidFill>
                        <a:latin typeface="Calibri"/>
                      </a:endParaRPr>
                    </a:p>
                  </a:txBody>
                  <a:tcPr marL="0" marR="0" marT="0" marB="0" anchor="ct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r>
              <a:tr h="304800">
                <a:tc>
                  <a:txBody>
                    <a:bodyPr/>
                    <a:lstStyle/>
                    <a:p>
                      <a:pPr algn="l" fontAlgn="b"/>
                      <a:r>
                        <a:rPr lang="bg-BG" sz="1100" b="1" i="0" u="none" strike="noStrike" dirty="0">
                          <a:solidFill>
                            <a:srgbClr val="000000"/>
                          </a:solidFill>
                          <a:latin typeface="Calibri"/>
                        </a:rPr>
                        <a:t>Второ тримесечие на 2013г.</a:t>
                      </a:r>
                    </a:p>
                  </a:txBody>
                  <a:tcPr marL="0" marR="0" marT="0" marB="0" anchor="b">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Април</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Май</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Юни</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Общо </a:t>
                      </a:r>
                      <a:r>
                        <a:rPr lang="en-US" sz="1100" b="1" i="0" u="none" strike="noStrike" dirty="0">
                          <a:solidFill>
                            <a:srgbClr val="000000"/>
                          </a:solidFill>
                          <a:latin typeface="Calibri"/>
                        </a:rPr>
                        <a:t>Q2</a:t>
                      </a:r>
                    </a:p>
                  </a:txBody>
                  <a:tcPr marL="0" marR="0" marT="0" marB="0" anchor="ctr">
                    <a:lnL>
                      <a:noFill/>
                    </a:lnL>
                    <a:lnR>
                      <a:noFill/>
                    </a:lnR>
                    <a:lnT>
                      <a:noFill/>
                    </a:lnT>
                    <a:lnB>
                      <a:noFill/>
                    </a:lnB>
                    <a:solidFill>
                      <a:srgbClr val="FFFFFF"/>
                    </a:solidFill>
                  </a:tcPr>
                </a:tc>
              </a:tr>
              <a:tr h="363950">
                <a:tc>
                  <a:txBody>
                    <a:bodyPr/>
                    <a:lstStyle/>
                    <a:p>
                      <a:pPr algn="l" fontAlgn="b"/>
                      <a:r>
                        <a:rPr lang="ru-RU" sz="1000" b="0" i="0" u="sng" strike="noStrike" dirty="0">
                          <a:solidFill>
                            <a:srgbClr val="000000"/>
                          </a:solidFill>
                          <a:latin typeface="Calibri"/>
                        </a:rPr>
                        <a:t>Приходи от управление и организация на дейности и прояви 2013г.</a:t>
                      </a:r>
                    </a:p>
                  </a:txBody>
                  <a:tcPr marL="0" marR="0" marT="0" marB="0" anchor="b">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35094</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37595</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31617</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104306</a:t>
                      </a:r>
                    </a:p>
                  </a:txBody>
                  <a:tcPr marL="0" marR="0" marT="0" marB="0" anchor="ctr">
                    <a:lnL>
                      <a:noFill/>
                    </a:lnL>
                    <a:lnR>
                      <a:noFill/>
                    </a:lnR>
                    <a:lnT>
                      <a:noFill/>
                    </a:lnT>
                    <a:lnB>
                      <a:noFill/>
                    </a:lnB>
                    <a:solidFill>
                      <a:srgbClr val="FFFFFF"/>
                    </a:solidFill>
                  </a:tcPr>
                </a:tc>
              </a:tr>
              <a:tr h="196450">
                <a:tc>
                  <a:txBody>
                    <a:bodyPr/>
                    <a:lstStyle/>
                    <a:p>
                      <a:pPr algn="just" fontAlgn="b"/>
                      <a:r>
                        <a:rPr lang="bg-BG" sz="1000" b="0" i="0" u="none" strike="noStrike" dirty="0" smtClean="0">
                          <a:solidFill>
                            <a:srgbClr val="000000"/>
                          </a:solidFill>
                          <a:latin typeface="Calibri"/>
                        </a:rPr>
                        <a:t>        Външни </a:t>
                      </a:r>
                      <a:r>
                        <a:rPr lang="bg-BG" sz="1000" b="0" i="0" u="none" strike="noStrike" dirty="0">
                          <a:solidFill>
                            <a:srgbClr val="000000"/>
                          </a:solidFill>
                          <a:latin typeface="Calibri"/>
                        </a:rPr>
                        <a:t>прояви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23330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21768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24335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69432</a:t>
                      </a:r>
                    </a:p>
                  </a:txBody>
                  <a:tcPr marL="0" marR="0" marT="0" marB="0" anchor="ctr">
                    <a:lnL>
                      <a:noFill/>
                    </a:lnL>
                    <a:lnR>
                      <a:noFill/>
                    </a:lnR>
                    <a:lnT>
                      <a:noFill/>
                    </a:lnT>
                    <a:lnB>
                      <a:noFill/>
                    </a:lnB>
                    <a:solidFill>
                      <a:srgbClr val="FFFFFF"/>
                    </a:solidFill>
                  </a:tcPr>
                </a:tc>
              </a:tr>
              <a:tr h="196450">
                <a:tc>
                  <a:txBody>
                    <a:bodyPr/>
                    <a:lstStyle/>
                    <a:p>
                      <a:pPr algn="just" fontAlgn="b"/>
                      <a:r>
                        <a:rPr lang="ru-RU" sz="1000" b="0" i="0" u="none" strike="noStrike" dirty="0">
                          <a:solidFill>
                            <a:srgbClr val="000000"/>
                          </a:solidFill>
                          <a:latin typeface="Calibri"/>
                        </a:rPr>
                        <a:t>Приходи от отдаване под наем на зали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21996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19752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23830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65578</a:t>
                      </a:r>
                    </a:p>
                  </a:txBody>
                  <a:tcPr marL="0" marR="0" marT="0" marB="0" anchor="ctr">
                    <a:lnL>
                      <a:noFill/>
                    </a:lnL>
                    <a:lnR>
                      <a:noFill/>
                    </a:lnR>
                    <a:lnT>
                      <a:noFill/>
                    </a:lnT>
                    <a:lnB>
                      <a:noFill/>
                    </a:lnB>
                    <a:solidFill>
                      <a:srgbClr val="FFFFFF"/>
                    </a:solidFill>
                  </a:tcPr>
                </a:tc>
              </a:tr>
              <a:tr h="196450">
                <a:tc>
                  <a:txBody>
                    <a:bodyPr/>
                    <a:lstStyle/>
                    <a:p>
                      <a:pPr algn="just" fontAlgn="b"/>
                      <a:r>
                        <a:rPr lang="ru-RU" sz="1000" b="0" i="0" u="none" strike="noStrike" dirty="0">
                          <a:solidFill>
                            <a:srgbClr val="000000"/>
                          </a:solidFill>
                          <a:latin typeface="Calibri"/>
                        </a:rPr>
                        <a:t>Приходи от предоставено подвижно обзавеждане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196450">
                <a:tc>
                  <a:txBody>
                    <a:bodyPr/>
                    <a:lstStyle/>
                    <a:p>
                      <a:pPr algn="just" fontAlgn="b"/>
                      <a:r>
                        <a:rPr lang="ru-RU" sz="1000" b="0" i="0" u="none" strike="noStrike" dirty="0">
                          <a:solidFill>
                            <a:srgbClr val="000000"/>
                          </a:solidFill>
                          <a:latin typeface="Calibri"/>
                        </a:rPr>
                        <a:t>Приходи от Предоставени външни услуги в зали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196450">
                <a:tc>
                  <a:txBody>
                    <a:bodyPr/>
                    <a:lstStyle/>
                    <a:p>
                      <a:pPr algn="just" fontAlgn="b"/>
                      <a:r>
                        <a:rPr lang="ru-RU" sz="1000" b="0" i="0" u="none" strike="noStrike" dirty="0">
                          <a:solidFill>
                            <a:srgbClr val="000000"/>
                          </a:solidFill>
                          <a:latin typeface="Calibri"/>
                        </a:rPr>
                        <a:t>Приходи от Реклама външни продукции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196450">
                <a:tc>
                  <a:txBody>
                    <a:bodyPr/>
                    <a:lstStyle/>
                    <a:p>
                      <a:pPr algn="just" fontAlgn="b"/>
                      <a:r>
                        <a:rPr lang="ru-RU" sz="1000" b="0" i="0" u="none" strike="noStrike" dirty="0">
                          <a:solidFill>
                            <a:srgbClr val="000000"/>
                          </a:solidFill>
                          <a:latin typeface="Calibri"/>
                        </a:rPr>
                        <a:t>Приходи от комисионерство - билети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1333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2016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506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3854</a:t>
                      </a:r>
                    </a:p>
                  </a:txBody>
                  <a:tcPr marL="0" marR="0" marT="0" marB="0" anchor="ctr">
                    <a:lnL>
                      <a:noFill/>
                    </a:lnL>
                    <a:lnR>
                      <a:noFill/>
                    </a:lnR>
                    <a:lnT>
                      <a:noFill/>
                    </a:lnT>
                    <a:lnB>
                      <a:noFill/>
                    </a:lnB>
                    <a:solidFill>
                      <a:srgbClr val="FFFFFF"/>
                    </a:solidFill>
                  </a:tcPr>
                </a:tc>
              </a:tr>
              <a:tr h="196450">
                <a:tc>
                  <a:txBody>
                    <a:bodyPr/>
                    <a:lstStyle/>
                    <a:p>
                      <a:pPr algn="just" fontAlgn="b"/>
                      <a:r>
                        <a:rPr lang="bg-BG" sz="1000" b="0" i="0" u="none" strike="noStrike" dirty="0" smtClean="0">
                          <a:solidFill>
                            <a:srgbClr val="000000"/>
                          </a:solidFill>
                          <a:latin typeface="Calibri"/>
                        </a:rPr>
                        <a:t>        Вътрешни </a:t>
                      </a:r>
                      <a:r>
                        <a:rPr lang="bg-BG" sz="1000" b="0" i="0" u="none" strike="noStrike" dirty="0">
                          <a:solidFill>
                            <a:srgbClr val="000000"/>
                          </a:solidFill>
                          <a:latin typeface="Calibri"/>
                        </a:rPr>
                        <a:t>прояви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11764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15827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7282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34874</a:t>
                      </a:r>
                    </a:p>
                  </a:txBody>
                  <a:tcPr marL="0" marR="0" marT="0" marB="0" anchor="ctr">
                    <a:lnL>
                      <a:noFill/>
                    </a:lnL>
                    <a:lnR>
                      <a:noFill/>
                    </a:lnR>
                    <a:lnT>
                      <a:noFill/>
                    </a:lnT>
                    <a:lnB>
                      <a:noFill/>
                    </a:lnB>
                    <a:solidFill>
                      <a:srgbClr val="FFFFFF"/>
                    </a:solidFill>
                  </a:tcPr>
                </a:tc>
              </a:tr>
              <a:tr h="196450">
                <a:tc>
                  <a:txBody>
                    <a:bodyPr/>
                    <a:lstStyle/>
                    <a:p>
                      <a:pPr algn="just" fontAlgn="b"/>
                      <a:r>
                        <a:rPr lang="ru-RU" sz="1000" b="0" i="0" u="none" strike="noStrike" dirty="0">
                          <a:solidFill>
                            <a:srgbClr val="000000"/>
                          </a:solidFill>
                          <a:latin typeface="Calibri"/>
                        </a:rPr>
                        <a:t>Приходи от продажба на билети вътрешни продукции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11329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9334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7187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27850</a:t>
                      </a:r>
                    </a:p>
                  </a:txBody>
                  <a:tcPr marL="0" marR="0" marT="0" marB="0" anchor="ctr">
                    <a:lnL>
                      <a:noFill/>
                    </a:lnL>
                    <a:lnR>
                      <a:noFill/>
                    </a:lnR>
                    <a:lnT>
                      <a:noFill/>
                    </a:lnT>
                    <a:lnB>
                      <a:noFill/>
                    </a:lnB>
                    <a:solidFill>
                      <a:srgbClr val="FFFFFF"/>
                    </a:solidFill>
                  </a:tcPr>
                </a:tc>
              </a:tr>
              <a:tr h="196450">
                <a:tc>
                  <a:txBody>
                    <a:bodyPr/>
                    <a:lstStyle/>
                    <a:p>
                      <a:pPr algn="just" fontAlgn="b"/>
                      <a:r>
                        <a:rPr lang="ru-RU" sz="1000" b="0" i="0" u="none" strike="noStrike" dirty="0">
                          <a:solidFill>
                            <a:srgbClr val="000000"/>
                          </a:solidFill>
                          <a:latin typeface="Calibri"/>
                        </a:rPr>
                        <a:t>Приходи от рекламни пакети вътрешни продукции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197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197</a:t>
                      </a:r>
                    </a:p>
                  </a:txBody>
                  <a:tcPr marL="0" marR="0" marT="0" marB="0" anchor="ctr">
                    <a:lnL>
                      <a:noFill/>
                    </a:lnL>
                    <a:lnR>
                      <a:noFill/>
                    </a:lnR>
                    <a:lnT>
                      <a:noFill/>
                    </a:lnT>
                    <a:lnB>
                      <a:noFill/>
                    </a:lnB>
                    <a:solidFill>
                      <a:srgbClr val="FFFFFF"/>
                    </a:solidFill>
                  </a:tcPr>
                </a:tc>
              </a:tr>
              <a:tr h="196450">
                <a:tc>
                  <a:txBody>
                    <a:bodyPr/>
                    <a:lstStyle/>
                    <a:p>
                      <a:pPr algn="just" fontAlgn="b"/>
                      <a:r>
                        <a:rPr lang="ru-RU" sz="1000" b="0" i="0" u="none" strike="noStrike" dirty="0">
                          <a:solidFill>
                            <a:srgbClr val="000000"/>
                          </a:solidFill>
                          <a:latin typeface="Calibri"/>
                        </a:rPr>
                        <a:t>Приходи от прояви и събития - права за излъчване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196450">
                <a:tc>
                  <a:txBody>
                    <a:bodyPr/>
                    <a:lstStyle/>
                    <a:p>
                      <a:pPr algn="just" fontAlgn="b"/>
                      <a:r>
                        <a:rPr lang="ru-RU" sz="1000" b="0" i="0" u="none" strike="noStrike" dirty="0">
                          <a:solidFill>
                            <a:srgbClr val="000000"/>
                          </a:solidFill>
                          <a:latin typeface="Calibri"/>
                        </a:rPr>
                        <a:t>Други приходи от предоставени услуги  2013г.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238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6493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96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6826</a:t>
                      </a:r>
                    </a:p>
                  </a:txBody>
                  <a:tcPr marL="0" marR="0" marT="0" marB="0" anchor="ctr">
                    <a:lnL>
                      <a:noFill/>
                    </a:lnL>
                    <a:lnR>
                      <a:noFill/>
                    </a:lnR>
                    <a:lnT>
                      <a:noFill/>
                    </a:lnT>
                    <a:lnB>
                      <a:noFill/>
                    </a:lnB>
                    <a:solidFill>
                      <a:srgbClr val="FFFFFF"/>
                    </a:solidFill>
                  </a:tcPr>
                </a:tc>
              </a:tr>
              <a:tr h="196450">
                <a:tc>
                  <a:txBody>
                    <a:bodyPr/>
                    <a:lstStyle/>
                    <a:p>
                      <a:pPr algn="just" fontAlgn="b"/>
                      <a:r>
                        <a:rPr lang="bg-BG" sz="1000" b="1" i="1" u="none" strike="noStrike" dirty="0">
                          <a:solidFill>
                            <a:srgbClr val="000000"/>
                          </a:solidFill>
                          <a:latin typeface="Calibri"/>
                        </a:rPr>
                        <a:t>Други приходи  2013г.</a:t>
                      </a: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667</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5241</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5907</a:t>
                      </a:r>
                    </a:p>
                  </a:txBody>
                  <a:tcPr marL="0" marR="0" marT="0" marB="0" anchor="ctr">
                    <a:lnL>
                      <a:noFill/>
                    </a:lnL>
                    <a:lnR>
                      <a:noFill/>
                    </a:lnR>
                    <a:lnT>
                      <a:noFill/>
                    </a:lnT>
                    <a:lnB>
                      <a:noFill/>
                    </a:lnB>
                    <a:solidFill>
                      <a:srgbClr val="FFFFFF"/>
                    </a:solidFill>
                  </a:tcPr>
                </a:tc>
              </a:tr>
              <a:tr h="196450">
                <a:tc>
                  <a:txBody>
                    <a:bodyPr/>
                    <a:lstStyle/>
                    <a:p>
                      <a:pPr algn="just" fontAlgn="b"/>
                      <a:r>
                        <a:rPr lang="bg-BG" sz="1000" b="1" i="0" u="none" strike="noStrike">
                          <a:solidFill>
                            <a:srgbClr val="000000"/>
                          </a:solidFill>
                          <a:latin typeface="Calibri"/>
                        </a:rPr>
                        <a:t>Финансови приходи 2013г.</a:t>
                      </a: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0</a:t>
                      </a:r>
                    </a:p>
                  </a:txBody>
                  <a:tcPr marL="0" marR="0" marT="0" marB="0" anchor="ctr">
                    <a:lnL>
                      <a:noFill/>
                    </a:lnL>
                    <a:lnR>
                      <a:noFill/>
                    </a:lnR>
                    <a:lnT>
                      <a:noFill/>
                    </a:lnT>
                    <a:lnB>
                      <a:noFill/>
                    </a:lnB>
                    <a:solidFill>
                      <a:srgbClr val="FFFFFF"/>
                    </a:solidFill>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1" y="457200"/>
            <a:ext cx="7696200" cy="338554"/>
          </a:xfrm>
          <a:prstGeom prst="rect">
            <a:avLst/>
          </a:prstGeom>
          <a:noFill/>
        </p:spPr>
        <p:txBody>
          <a:bodyPr wrap="square" rtlCol="0">
            <a:spAutoFit/>
          </a:bodyPr>
          <a:lstStyle/>
          <a:p>
            <a:r>
              <a:rPr lang="bg-BG" sz="1600" b="1" dirty="0" smtClean="0">
                <a:effectLst>
                  <a:outerShdw blurRad="38100" dist="38100" dir="2700000" algn="tl">
                    <a:srgbClr val="000000">
                      <a:alpha val="43137"/>
                    </a:srgbClr>
                  </a:outerShdw>
                </a:effectLst>
                <a:latin typeface="Calibri" pitchFamily="34" charset="0"/>
                <a:cs typeface="Calibri" pitchFamily="34" charset="0"/>
              </a:rPr>
              <a:t>Приложение 4 – Справка за приходите на  ФК Варна за второ тримесечие на 2012г.</a:t>
            </a:r>
            <a:endParaRPr lang="en-US" sz="1600" b="1" dirty="0">
              <a:effectLst>
                <a:outerShdw blurRad="38100" dist="38100" dir="2700000" algn="tl">
                  <a:srgbClr val="000000">
                    <a:alpha val="43137"/>
                  </a:srgbClr>
                </a:outerShdw>
              </a:effectLst>
              <a:latin typeface="Calibri" pitchFamily="34" charset="0"/>
              <a:cs typeface="Calibri" pitchFamily="34" charset="0"/>
            </a:endParaRPr>
          </a:p>
        </p:txBody>
      </p:sp>
      <p:sp>
        <p:nvSpPr>
          <p:cNvPr id="6"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43</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381000"/>
            <a:ext cx="687663" cy="533400"/>
          </a:xfrm>
          <a:prstGeom prst="rect">
            <a:avLst/>
          </a:prstGeom>
        </p:spPr>
      </p:pic>
      <p:graphicFrame>
        <p:nvGraphicFramePr>
          <p:cNvPr id="8" name="Table 7"/>
          <p:cNvGraphicFramePr>
            <a:graphicFrameLocks noGrp="1"/>
          </p:cNvGraphicFramePr>
          <p:nvPr/>
        </p:nvGraphicFramePr>
        <p:xfrm>
          <a:off x="609600" y="1371604"/>
          <a:ext cx="7924800" cy="3883413"/>
        </p:xfrm>
        <a:graphic>
          <a:graphicData uri="http://schemas.openxmlformats.org/drawingml/2006/table">
            <a:tbl>
              <a:tblPr/>
              <a:tblGrid>
                <a:gridCol w="4878293"/>
                <a:gridCol w="733489"/>
                <a:gridCol w="776180"/>
                <a:gridCol w="807228"/>
                <a:gridCol w="729610"/>
              </a:tblGrid>
              <a:tr h="228596">
                <a:tc>
                  <a:txBody>
                    <a:bodyPr/>
                    <a:lstStyle/>
                    <a:p>
                      <a:pPr algn="l" fontAlgn="b"/>
                      <a:r>
                        <a:rPr lang="en-US" sz="11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bg-BG" sz="1100" b="1" i="0" u="none" strike="noStrike" dirty="0" smtClean="0">
                          <a:solidFill>
                            <a:srgbClr val="000000"/>
                          </a:solidFill>
                          <a:latin typeface="Calibri"/>
                        </a:rPr>
                        <a:t>ФК Варна</a:t>
                      </a:r>
                      <a:endParaRPr lang="bg-BG" sz="1100" b="1" i="0" u="none" strike="noStrike" dirty="0">
                        <a:solidFill>
                          <a:srgbClr val="000000"/>
                        </a:solidFill>
                        <a:latin typeface="Calibri"/>
                      </a:endParaRPr>
                    </a:p>
                  </a:txBody>
                  <a:tcPr marL="0" marR="0" marT="0" marB="0" anchor="ct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r>
              <a:tr h="231382">
                <a:tc>
                  <a:txBody>
                    <a:bodyPr/>
                    <a:lstStyle/>
                    <a:p>
                      <a:pPr algn="l" fontAlgn="b"/>
                      <a:r>
                        <a:rPr lang="bg-BG" sz="1100" b="1" i="0" u="none" strike="noStrike" dirty="0">
                          <a:solidFill>
                            <a:srgbClr val="000000"/>
                          </a:solidFill>
                          <a:latin typeface="Calibri"/>
                        </a:rPr>
                        <a:t>Второ тримесечие на </a:t>
                      </a:r>
                      <a:r>
                        <a:rPr lang="bg-BG" sz="1100" b="1" i="0" u="none" strike="noStrike" dirty="0" smtClean="0">
                          <a:solidFill>
                            <a:srgbClr val="000000"/>
                          </a:solidFill>
                          <a:latin typeface="Calibri"/>
                        </a:rPr>
                        <a:t>2012г</a:t>
                      </a:r>
                      <a:r>
                        <a:rPr lang="bg-BG" sz="1100" b="1" i="0" u="none" strike="noStrike" dirty="0">
                          <a:solidFill>
                            <a:srgbClr val="000000"/>
                          </a:solidFill>
                          <a:latin typeface="Calibri"/>
                        </a:rPr>
                        <a:t>.</a:t>
                      </a:r>
                    </a:p>
                  </a:txBody>
                  <a:tcPr marL="0" marR="0" marT="0" marB="0" anchor="b">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Април</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Май</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Юни</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Общо </a:t>
                      </a:r>
                      <a:r>
                        <a:rPr lang="en-US" sz="1100" b="1" i="0" u="none" strike="noStrike" dirty="0">
                          <a:solidFill>
                            <a:srgbClr val="000000"/>
                          </a:solidFill>
                          <a:latin typeface="Calibri"/>
                        </a:rPr>
                        <a:t>Q2</a:t>
                      </a:r>
                    </a:p>
                  </a:txBody>
                  <a:tcPr marL="0" marR="0" marT="0" marB="0" anchor="ctr">
                    <a:lnL>
                      <a:noFill/>
                    </a:lnL>
                    <a:lnR>
                      <a:noFill/>
                    </a:lnR>
                    <a:lnT>
                      <a:noFill/>
                    </a:lnT>
                    <a:lnB>
                      <a:noFill/>
                    </a:lnB>
                    <a:solidFill>
                      <a:srgbClr val="FFFFFF"/>
                    </a:solidFill>
                  </a:tcPr>
                </a:tc>
              </a:tr>
              <a:tr h="231382">
                <a:tc>
                  <a:txBody>
                    <a:bodyPr/>
                    <a:lstStyle/>
                    <a:p>
                      <a:pPr algn="l" fontAlgn="b"/>
                      <a:r>
                        <a:rPr lang="bg-BG" sz="1000" b="1" i="0" u="sng" strike="noStrike" dirty="0">
                          <a:solidFill>
                            <a:srgbClr val="000000"/>
                          </a:solidFill>
                          <a:latin typeface="Calibri"/>
                        </a:rPr>
                        <a:t>Приходи - общо 2012г.</a:t>
                      </a:r>
                    </a:p>
                  </a:txBody>
                  <a:tcPr marL="0" marR="0" marT="0" marB="0" anchor="b">
                    <a:lnL>
                      <a:noFill/>
                    </a:lnL>
                    <a:lnR>
                      <a:noFill/>
                    </a:lnR>
                    <a:lnT>
                      <a:noFill/>
                    </a:lnT>
                    <a:lnB>
                      <a:noFill/>
                    </a:lnB>
                    <a:solidFill>
                      <a:srgbClr val="FFFFFF"/>
                    </a:solidFill>
                  </a:tcPr>
                </a:tc>
                <a:tc>
                  <a:txBody>
                    <a:bodyPr/>
                    <a:lstStyle/>
                    <a:p>
                      <a:pPr algn="r" fontAlgn="ctr"/>
                      <a:r>
                        <a:rPr lang="en-US" sz="1000" b="1" i="0" u="sng" strike="noStrike">
                          <a:solidFill>
                            <a:srgbClr val="000000"/>
                          </a:solidFill>
                          <a:latin typeface="Calibri"/>
                        </a:rPr>
                        <a:t>54311</a:t>
                      </a:r>
                    </a:p>
                  </a:txBody>
                  <a:tcPr marL="0" marR="0" marT="0" marB="0" anchor="ctr">
                    <a:lnL>
                      <a:noFill/>
                    </a:lnL>
                    <a:lnR>
                      <a:noFill/>
                    </a:lnR>
                    <a:lnT>
                      <a:noFill/>
                    </a:lnT>
                    <a:lnB>
                      <a:noFill/>
                    </a:lnB>
                    <a:solidFill>
                      <a:srgbClr val="FFFFFF"/>
                    </a:solidFill>
                  </a:tcPr>
                </a:tc>
                <a:tc>
                  <a:txBody>
                    <a:bodyPr/>
                    <a:lstStyle/>
                    <a:p>
                      <a:pPr algn="r" fontAlgn="ctr"/>
                      <a:r>
                        <a:rPr lang="en-US" sz="1000" b="1" i="0" u="sng" strike="noStrike">
                          <a:solidFill>
                            <a:srgbClr val="000000"/>
                          </a:solidFill>
                          <a:latin typeface="Calibri"/>
                        </a:rPr>
                        <a:t>46632</a:t>
                      </a:r>
                    </a:p>
                  </a:txBody>
                  <a:tcPr marL="0" marR="0" marT="0" marB="0" anchor="ctr">
                    <a:lnL>
                      <a:noFill/>
                    </a:lnL>
                    <a:lnR>
                      <a:noFill/>
                    </a:lnR>
                    <a:lnT>
                      <a:noFill/>
                    </a:lnT>
                    <a:lnB>
                      <a:noFill/>
                    </a:lnB>
                    <a:solidFill>
                      <a:srgbClr val="FFFFFF"/>
                    </a:solidFill>
                  </a:tcPr>
                </a:tc>
                <a:tc>
                  <a:txBody>
                    <a:bodyPr/>
                    <a:lstStyle/>
                    <a:p>
                      <a:pPr algn="r" fontAlgn="ctr"/>
                      <a:r>
                        <a:rPr lang="en-US" sz="1000" b="1" i="0" u="sng" strike="noStrike">
                          <a:solidFill>
                            <a:srgbClr val="000000"/>
                          </a:solidFill>
                          <a:latin typeface="Calibri"/>
                        </a:rPr>
                        <a:t>72438</a:t>
                      </a:r>
                    </a:p>
                  </a:txBody>
                  <a:tcPr marL="0" marR="0" marT="0" marB="0" anchor="ctr">
                    <a:lnL>
                      <a:noFill/>
                    </a:lnL>
                    <a:lnR>
                      <a:noFill/>
                    </a:lnR>
                    <a:lnT>
                      <a:noFill/>
                    </a:lnT>
                    <a:lnB>
                      <a:noFill/>
                    </a:lnB>
                    <a:solidFill>
                      <a:srgbClr val="FFFFFF"/>
                    </a:solidFill>
                  </a:tcPr>
                </a:tc>
                <a:tc>
                  <a:txBody>
                    <a:bodyPr/>
                    <a:lstStyle/>
                    <a:p>
                      <a:pPr algn="r" fontAlgn="ctr"/>
                      <a:r>
                        <a:rPr lang="en-US" sz="1000" b="1" i="0" u="sng" strike="noStrike">
                          <a:solidFill>
                            <a:srgbClr val="000000"/>
                          </a:solidFill>
                          <a:latin typeface="Calibri"/>
                        </a:rPr>
                        <a:t>173381</a:t>
                      </a:r>
                    </a:p>
                  </a:txBody>
                  <a:tcPr marL="0" marR="0" marT="0" marB="0" anchor="ctr">
                    <a:lnL>
                      <a:noFill/>
                    </a:lnL>
                    <a:lnR>
                      <a:noFill/>
                    </a:lnR>
                    <a:lnT>
                      <a:noFill/>
                    </a:lnT>
                    <a:lnB>
                      <a:noFill/>
                    </a:lnB>
                    <a:solidFill>
                      <a:srgbClr val="FFFFFF"/>
                    </a:solidFill>
                  </a:tcPr>
                </a:tc>
              </a:tr>
              <a:tr h="231382">
                <a:tc>
                  <a:txBody>
                    <a:bodyPr/>
                    <a:lstStyle/>
                    <a:p>
                      <a:pPr algn="l" fontAlgn="b"/>
                      <a:r>
                        <a:rPr lang="ru-RU" sz="1000" b="1" i="0" u="none" strike="noStrike" dirty="0">
                          <a:solidFill>
                            <a:srgbClr val="000000"/>
                          </a:solidFill>
                          <a:latin typeface="Calibri"/>
                        </a:rPr>
                        <a:t>Приходи от нефинансова дейност 2012г</a:t>
                      </a:r>
                      <a:r>
                        <a:rPr lang="ru-RU" sz="1000" b="1" i="0" u="none" strike="noStrike" dirty="0" smtClean="0">
                          <a:solidFill>
                            <a:srgbClr val="000000"/>
                          </a:solidFill>
                          <a:latin typeface="Calibri"/>
                        </a:rPr>
                        <a:t>. в т. ч.</a:t>
                      </a:r>
                      <a:endParaRPr lang="ru-RU" sz="1000" b="1" i="0" u="none" strike="noStrike" dirty="0">
                        <a:solidFill>
                          <a:srgbClr val="000000"/>
                        </a:solidFill>
                        <a:latin typeface="Calibri"/>
                      </a:endParaRP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54311</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46632</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72438</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173381</a:t>
                      </a:r>
                    </a:p>
                  </a:txBody>
                  <a:tcPr marL="0" marR="0" marT="0" marB="0" anchor="ctr">
                    <a:lnL>
                      <a:noFill/>
                    </a:lnL>
                    <a:lnR>
                      <a:noFill/>
                    </a:lnR>
                    <a:lnT>
                      <a:noFill/>
                    </a:lnT>
                    <a:lnB>
                      <a:noFill/>
                    </a:lnB>
                    <a:solidFill>
                      <a:srgbClr val="FFFFFF"/>
                    </a:solidFill>
                  </a:tcPr>
                </a:tc>
              </a:tr>
              <a:tr h="231382">
                <a:tc>
                  <a:txBody>
                    <a:bodyPr/>
                    <a:lstStyle/>
                    <a:p>
                      <a:pPr algn="just" fontAlgn="b"/>
                      <a:r>
                        <a:rPr lang="ru-RU" sz="1000" b="1" i="1" u="none" strike="noStrike" dirty="0">
                          <a:solidFill>
                            <a:srgbClr val="000000"/>
                          </a:solidFill>
                          <a:latin typeface="Calibri"/>
                        </a:rPr>
                        <a:t>Приходи от продажба на продукция несвързани лица 2012г.</a:t>
                      </a:r>
                    </a:p>
                  </a:txBody>
                  <a:tcPr marL="0" marR="0" marT="0" marB="0" anchor="b">
                    <a:lnL>
                      <a:noFill/>
                    </a:lnL>
                    <a:lnR>
                      <a:noFill/>
                    </a:lnR>
                    <a:lnT>
                      <a:noFill/>
                    </a:lnT>
                    <a:lnB>
                      <a:noFill/>
                    </a:lnB>
                    <a:solidFill>
                      <a:srgbClr val="FFFFFF"/>
                    </a:solidFill>
                  </a:tcPr>
                </a:tc>
                <a:tc>
                  <a:txBody>
                    <a:bodyPr/>
                    <a:lstStyle/>
                    <a:p>
                      <a:pPr algn="r" fontAlgn="ctr"/>
                      <a:r>
                        <a:rPr lang="en-US" sz="1000" b="1" i="1" u="none" strike="noStrike" dirty="0">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dirty="0">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dirty="0">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31382">
                <a:tc>
                  <a:txBody>
                    <a:bodyPr/>
                    <a:lstStyle/>
                    <a:p>
                      <a:pPr algn="just" fontAlgn="b"/>
                      <a:r>
                        <a:rPr lang="ru-RU" sz="1000" b="1" i="1" u="none" strike="noStrike" dirty="0">
                          <a:solidFill>
                            <a:srgbClr val="000000"/>
                          </a:solidFill>
                          <a:latin typeface="Calibri"/>
                        </a:rPr>
                        <a:t>Приходи от управление на собствеността  2012г</a:t>
                      </a:r>
                      <a:r>
                        <a:rPr lang="ru-RU" sz="1000" b="1" i="1" u="none" strike="noStrike" dirty="0" smtClean="0">
                          <a:solidFill>
                            <a:srgbClr val="000000"/>
                          </a:solidFill>
                          <a:latin typeface="Calibri"/>
                        </a:rPr>
                        <a:t>. в т. ч.</a:t>
                      </a:r>
                      <a:endParaRPr lang="ru-RU" sz="1000" b="1" i="1" u="none" strike="noStrike" dirty="0">
                        <a:solidFill>
                          <a:srgbClr val="000000"/>
                        </a:solidFill>
                        <a:latin typeface="Calibri"/>
                      </a:endParaRPr>
                    </a:p>
                  </a:txBody>
                  <a:tcPr marL="0" marR="0" marT="0" marB="0" anchor="b">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42753</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42757</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68032</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153542</a:t>
                      </a:r>
                    </a:p>
                  </a:txBody>
                  <a:tcPr marL="0" marR="0" marT="0" marB="0" anchor="ctr">
                    <a:lnL>
                      <a:noFill/>
                    </a:lnL>
                    <a:lnR>
                      <a:noFill/>
                    </a:lnR>
                    <a:lnT>
                      <a:noFill/>
                    </a:lnT>
                    <a:lnB>
                      <a:noFill/>
                    </a:lnB>
                    <a:solidFill>
                      <a:srgbClr val="FFFFFF"/>
                    </a:solidFill>
                  </a:tcPr>
                </a:tc>
              </a:tr>
              <a:tr h="345788">
                <a:tc>
                  <a:txBody>
                    <a:bodyPr/>
                    <a:lstStyle/>
                    <a:p>
                      <a:pPr algn="l" fontAlgn="b"/>
                      <a:r>
                        <a:rPr lang="ru-RU" sz="1000" b="0" i="0" u="sng" strike="noStrike" dirty="0">
                          <a:solidFill>
                            <a:srgbClr val="000000"/>
                          </a:solidFill>
                          <a:latin typeface="Calibri"/>
                        </a:rPr>
                        <a:t>Приходи от отдаване под наем на площи по дългосрочни договори 2012г.</a:t>
                      </a:r>
                    </a:p>
                  </a:txBody>
                  <a:tcPr marL="0" marR="0" marT="0" marB="0" anchor="b">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6339</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16899</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20300</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43538</a:t>
                      </a:r>
                    </a:p>
                  </a:txBody>
                  <a:tcPr marL="0" marR="0" marT="0" marB="0" anchor="ctr">
                    <a:lnL>
                      <a:noFill/>
                    </a:lnL>
                    <a:lnR>
                      <a:noFill/>
                    </a:lnR>
                    <a:lnT>
                      <a:noFill/>
                    </a:lnT>
                    <a:lnB>
                      <a:noFill/>
                    </a:lnB>
                    <a:solidFill>
                      <a:srgbClr val="FFFFFF"/>
                    </a:solidFill>
                  </a:tcPr>
                </a:tc>
              </a:tr>
              <a:tr h="301063">
                <a:tc>
                  <a:txBody>
                    <a:bodyPr/>
                    <a:lstStyle/>
                    <a:p>
                      <a:pPr algn="l" fontAlgn="b"/>
                      <a:r>
                        <a:rPr lang="ru-RU" sz="1000" b="0" i="0" u="none" strike="noStrike" dirty="0">
                          <a:solidFill>
                            <a:srgbClr val="000000"/>
                          </a:solidFill>
                          <a:latin typeface="Calibri"/>
                        </a:rPr>
                        <a:t>Приходи от отдаване под наем на офисни площи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625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625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625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1875</a:t>
                      </a:r>
                    </a:p>
                  </a:txBody>
                  <a:tcPr marL="0" marR="0" marT="0" marB="0" anchor="ctr">
                    <a:lnL>
                      <a:noFill/>
                    </a:lnL>
                    <a:lnR>
                      <a:noFill/>
                    </a:lnR>
                    <a:lnT>
                      <a:noFill/>
                    </a:lnT>
                    <a:lnB>
                      <a:noFill/>
                    </a:lnB>
                    <a:solidFill>
                      <a:srgbClr val="FFFFFF"/>
                    </a:solidFill>
                  </a:tcPr>
                </a:tc>
              </a:tr>
              <a:tr h="231382">
                <a:tc>
                  <a:txBody>
                    <a:bodyPr/>
                    <a:lstStyle/>
                    <a:p>
                      <a:pPr algn="l" fontAlgn="b"/>
                      <a:r>
                        <a:rPr lang="ru-RU" sz="1000" b="0" i="0" u="none" strike="noStrike">
                          <a:solidFill>
                            <a:srgbClr val="000000"/>
                          </a:solidFill>
                          <a:latin typeface="Calibri"/>
                        </a:rPr>
                        <a:t>Приходи от отдаване под наем на търговски площи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1667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6667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7500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15833</a:t>
                      </a:r>
                    </a:p>
                  </a:txBody>
                  <a:tcPr marL="0" marR="0" marT="0" marB="0" anchor="ctr">
                    <a:lnL>
                      <a:noFill/>
                    </a:lnL>
                    <a:lnR>
                      <a:noFill/>
                    </a:lnR>
                    <a:lnT>
                      <a:noFill/>
                    </a:lnT>
                    <a:lnB>
                      <a:noFill/>
                    </a:lnB>
                    <a:solidFill>
                      <a:srgbClr val="FFFFFF"/>
                    </a:solidFill>
                  </a:tcPr>
                </a:tc>
              </a:tr>
              <a:tr h="231382">
                <a:tc>
                  <a:txBody>
                    <a:bodyPr/>
                    <a:lstStyle/>
                    <a:p>
                      <a:pPr algn="l" fontAlgn="b"/>
                      <a:r>
                        <a:rPr lang="ru-RU" sz="1000" b="0" i="0" u="none" strike="noStrike">
                          <a:solidFill>
                            <a:srgbClr val="000000"/>
                          </a:solidFill>
                          <a:latin typeface="Calibri"/>
                        </a:rPr>
                        <a:t>Приходи от отдаване под наем на складови площи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31382">
                <a:tc>
                  <a:txBody>
                    <a:bodyPr/>
                    <a:lstStyle/>
                    <a:p>
                      <a:pPr algn="l" fontAlgn="b"/>
                      <a:r>
                        <a:rPr lang="ru-RU" sz="1000" b="0" i="0" u="none" strike="noStrike">
                          <a:solidFill>
                            <a:srgbClr val="000000"/>
                          </a:solidFill>
                          <a:latin typeface="Calibri"/>
                        </a:rPr>
                        <a:t>Приходи от отдаване под наем на закрити паркоместа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31382">
                <a:tc>
                  <a:txBody>
                    <a:bodyPr/>
                    <a:lstStyle/>
                    <a:p>
                      <a:pPr algn="l" fontAlgn="b"/>
                      <a:r>
                        <a:rPr lang="ru-RU" sz="1000" b="0" i="0" u="none" strike="noStrike">
                          <a:solidFill>
                            <a:srgbClr val="000000"/>
                          </a:solidFill>
                          <a:latin typeface="Calibri"/>
                        </a:rPr>
                        <a:t>Приходи от отдаване под наем на открити паркоместа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706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1392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2140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4238</a:t>
                      </a:r>
                    </a:p>
                  </a:txBody>
                  <a:tcPr marL="0" marR="0" marT="0" marB="0" anchor="ctr">
                    <a:lnL>
                      <a:noFill/>
                    </a:lnL>
                    <a:lnR>
                      <a:noFill/>
                    </a:lnR>
                    <a:lnT>
                      <a:noFill/>
                    </a:lnT>
                    <a:lnB>
                      <a:noFill/>
                    </a:lnB>
                    <a:solidFill>
                      <a:srgbClr val="FFFFFF"/>
                    </a:solidFill>
                  </a:tcPr>
                </a:tc>
              </a:tr>
              <a:tr h="231382">
                <a:tc>
                  <a:txBody>
                    <a:bodyPr/>
                    <a:lstStyle/>
                    <a:p>
                      <a:pPr algn="l" fontAlgn="b"/>
                      <a:r>
                        <a:rPr lang="ru-RU" sz="1000" b="0" i="0" u="none" strike="noStrike">
                          <a:solidFill>
                            <a:srgbClr val="000000"/>
                          </a:solidFill>
                          <a:latin typeface="Calibri"/>
                        </a:rPr>
                        <a:t>Приходи от отдаване под наем на площи за колокация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292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292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583</a:t>
                      </a:r>
                    </a:p>
                  </a:txBody>
                  <a:tcPr marL="0" marR="0" marT="0" marB="0" anchor="ctr">
                    <a:lnL>
                      <a:noFill/>
                    </a:lnL>
                    <a:lnR>
                      <a:noFill/>
                    </a:lnR>
                    <a:lnT>
                      <a:noFill/>
                    </a:lnT>
                    <a:lnB>
                      <a:noFill/>
                    </a:lnB>
                    <a:solidFill>
                      <a:srgbClr val="FFFFFF"/>
                    </a:solidFill>
                  </a:tcPr>
                </a:tc>
              </a:tr>
              <a:tr h="231382">
                <a:tc>
                  <a:txBody>
                    <a:bodyPr/>
                    <a:lstStyle/>
                    <a:p>
                      <a:pPr algn="l" fontAlgn="b"/>
                      <a:r>
                        <a:rPr lang="ru-RU" sz="1000" b="0" i="0" u="none" strike="noStrike">
                          <a:solidFill>
                            <a:srgbClr val="000000"/>
                          </a:solidFill>
                          <a:latin typeface="Calibri"/>
                        </a:rPr>
                        <a:t>Приходи от отдаване под наем на покривни площи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833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2500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3333</a:t>
                      </a:r>
                    </a:p>
                  </a:txBody>
                  <a:tcPr marL="0" marR="0" marT="0" marB="0" anchor="ctr">
                    <a:lnL>
                      <a:noFill/>
                    </a:lnL>
                    <a:lnR>
                      <a:noFill/>
                    </a:lnR>
                    <a:lnT>
                      <a:noFill/>
                    </a:lnT>
                    <a:lnB>
                      <a:noFill/>
                    </a:lnB>
                    <a:solidFill>
                      <a:srgbClr val="FFFFFF"/>
                    </a:solidFill>
                  </a:tcPr>
                </a:tc>
              </a:tr>
              <a:tr h="231382">
                <a:tc>
                  <a:txBody>
                    <a:bodyPr/>
                    <a:lstStyle/>
                    <a:p>
                      <a:pPr algn="l" fontAlgn="b"/>
                      <a:r>
                        <a:rPr lang="ru-RU" sz="1000" b="0" i="0" u="none" strike="noStrike" dirty="0">
                          <a:solidFill>
                            <a:srgbClr val="000000"/>
                          </a:solidFill>
                          <a:latin typeface="Calibri"/>
                        </a:rPr>
                        <a:t>Приходи от наем рекламни площи - покрив фасада и други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2217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5424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10034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17675</a:t>
                      </a:r>
                    </a:p>
                  </a:txBody>
                  <a:tcPr marL="0" marR="0" marT="0" marB="0" anchor="ctr">
                    <a:lnL>
                      <a:noFill/>
                    </a:lnL>
                    <a:lnR>
                      <a:noFill/>
                    </a:lnR>
                    <a:lnT>
                      <a:noFill/>
                    </a:lnT>
                    <a:lnB>
                      <a:noFill/>
                    </a:lnB>
                    <a:solidFill>
                      <a:srgbClr val="FFFFFF"/>
                    </a:solidFill>
                  </a:tcPr>
                </a:tc>
              </a:tr>
              <a:tr h="231382">
                <a:tc>
                  <a:txBody>
                    <a:bodyPr/>
                    <a:lstStyle/>
                    <a:p>
                      <a:pPr algn="l" fontAlgn="b"/>
                      <a:r>
                        <a:rPr lang="ru-RU" sz="1000" b="0" i="0" u="none" strike="noStrike">
                          <a:solidFill>
                            <a:srgbClr val="000000"/>
                          </a:solidFill>
                          <a:latin typeface="Calibri"/>
                        </a:rPr>
                        <a:t>Приходи от такса управление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0</a:t>
                      </a:r>
                    </a:p>
                  </a:txBody>
                  <a:tcPr marL="0" marR="0" marT="0" marB="0" anchor="ctr">
                    <a:lnL>
                      <a:noFill/>
                    </a:lnL>
                    <a:lnR>
                      <a:noFill/>
                    </a:lnR>
                    <a:lnT>
                      <a:noFill/>
                    </a:lnT>
                    <a:lnB>
                      <a:noFill/>
                    </a:lnB>
                    <a:solidFill>
                      <a:srgbClr val="FFFFFF"/>
                    </a:solidFill>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a:t>
            </a:r>
            <a:r>
              <a:rPr lang="bg-BG" sz="800" b="1" dirty="0" smtClean="0">
                <a:latin typeface="Calibri" pitchFamily="34" charset="0"/>
                <a:cs typeface="Calibri" pitchFamily="34" charset="0"/>
              </a:rPr>
              <a:t> и 2012 г. </a:t>
            </a: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44</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01000" y="381000"/>
            <a:ext cx="685800" cy="533400"/>
          </a:xfrm>
          <a:prstGeom prst="rect">
            <a:avLst/>
          </a:prstGeom>
        </p:spPr>
      </p:pic>
      <p:sp>
        <p:nvSpPr>
          <p:cNvPr id="6" name="TextBox 5"/>
          <p:cNvSpPr txBox="1"/>
          <p:nvPr/>
        </p:nvSpPr>
        <p:spPr>
          <a:xfrm>
            <a:off x="381001" y="381000"/>
            <a:ext cx="7620000" cy="338554"/>
          </a:xfrm>
          <a:prstGeom prst="rect">
            <a:avLst/>
          </a:prstGeom>
          <a:noFill/>
        </p:spPr>
        <p:txBody>
          <a:bodyPr wrap="square" rtlCol="0">
            <a:spAutoFit/>
          </a:bodyPr>
          <a:lstStyle/>
          <a:p>
            <a:r>
              <a:rPr lang="bg-BG" sz="1600" b="1" dirty="0" smtClean="0">
                <a:effectLst>
                  <a:outerShdw blurRad="38100" dist="38100" dir="2700000" algn="tl">
                    <a:srgbClr val="000000">
                      <a:alpha val="43137"/>
                    </a:srgbClr>
                  </a:outerShdw>
                </a:effectLst>
                <a:latin typeface="Calibri" pitchFamily="34" charset="0"/>
                <a:cs typeface="Calibri" pitchFamily="34" charset="0"/>
              </a:rPr>
              <a:t>Приложение 4 – Справка за приходите на  ФК Варна за второ тримесечие на 2012г.</a:t>
            </a:r>
            <a:endParaRPr lang="en-US" sz="1600" b="1" dirty="0">
              <a:effectLst>
                <a:outerShdw blurRad="38100" dist="38100" dir="2700000" algn="tl">
                  <a:srgbClr val="000000">
                    <a:alpha val="43137"/>
                  </a:srgbClr>
                </a:outerShdw>
              </a:effectLst>
              <a:latin typeface="Calibri" pitchFamily="34" charset="0"/>
              <a:cs typeface="Calibri" pitchFamily="34" charset="0"/>
            </a:endParaRPr>
          </a:p>
        </p:txBody>
      </p:sp>
      <p:graphicFrame>
        <p:nvGraphicFramePr>
          <p:cNvPr id="7" name="Table 6"/>
          <p:cNvGraphicFramePr>
            <a:graphicFrameLocks noGrp="1"/>
          </p:cNvGraphicFramePr>
          <p:nvPr/>
        </p:nvGraphicFramePr>
        <p:xfrm>
          <a:off x="533400" y="1066801"/>
          <a:ext cx="8077200" cy="3494318"/>
        </p:xfrm>
        <a:graphic>
          <a:graphicData uri="http://schemas.openxmlformats.org/drawingml/2006/table">
            <a:tbl>
              <a:tblPr/>
              <a:tblGrid>
                <a:gridCol w="4972107"/>
                <a:gridCol w="747595"/>
                <a:gridCol w="791108"/>
                <a:gridCol w="822750"/>
                <a:gridCol w="743640"/>
              </a:tblGrid>
              <a:tr h="281050">
                <a:tc>
                  <a:txBody>
                    <a:bodyPr/>
                    <a:lstStyle/>
                    <a:p>
                      <a:pPr algn="l" fontAlgn="b"/>
                      <a:r>
                        <a:rPr lang="en-US" sz="11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bg-BG" sz="1100" b="1" i="0" u="none" strike="noStrike" dirty="0" smtClean="0">
                          <a:solidFill>
                            <a:srgbClr val="000000"/>
                          </a:solidFill>
                          <a:latin typeface="Calibri"/>
                        </a:rPr>
                        <a:t>ФК Варна</a:t>
                      </a:r>
                      <a:endParaRPr lang="bg-BG" sz="1100" b="1" i="0" u="none" strike="noStrike" dirty="0">
                        <a:solidFill>
                          <a:srgbClr val="000000"/>
                        </a:solidFill>
                        <a:latin typeface="Calibri"/>
                      </a:endParaRPr>
                    </a:p>
                  </a:txBody>
                  <a:tcPr marL="0" marR="0" marT="0" marB="0" anchor="ct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r>
              <a:tr h="379046">
                <a:tc>
                  <a:txBody>
                    <a:bodyPr/>
                    <a:lstStyle/>
                    <a:p>
                      <a:pPr algn="l" fontAlgn="b"/>
                      <a:r>
                        <a:rPr lang="bg-BG" sz="1100" b="1" i="0" u="none" strike="noStrike" dirty="0">
                          <a:solidFill>
                            <a:srgbClr val="000000"/>
                          </a:solidFill>
                          <a:latin typeface="Calibri"/>
                        </a:rPr>
                        <a:t>Второ тримесечие на </a:t>
                      </a:r>
                      <a:r>
                        <a:rPr lang="bg-BG" sz="1100" b="1" i="0" u="none" strike="noStrike" dirty="0" smtClean="0">
                          <a:solidFill>
                            <a:srgbClr val="000000"/>
                          </a:solidFill>
                          <a:latin typeface="Calibri"/>
                        </a:rPr>
                        <a:t>2012г</a:t>
                      </a:r>
                      <a:r>
                        <a:rPr lang="bg-BG" sz="1100" b="1" i="0" u="none" strike="noStrike" dirty="0">
                          <a:solidFill>
                            <a:srgbClr val="000000"/>
                          </a:solidFill>
                          <a:latin typeface="Calibri"/>
                        </a:rPr>
                        <a:t>.</a:t>
                      </a:r>
                    </a:p>
                  </a:txBody>
                  <a:tcPr marL="0" marR="0" marT="0" marB="0" anchor="b">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Април</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Май</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Юни</a:t>
                      </a:r>
                    </a:p>
                  </a:txBody>
                  <a:tcPr marL="0" marR="0" marT="0" marB="0" anchor="ctr">
                    <a:lnL>
                      <a:noFill/>
                    </a:lnL>
                    <a:lnR>
                      <a:noFill/>
                    </a:lnR>
                    <a:lnT>
                      <a:noFill/>
                    </a:lnT>
                    <a:lnB>
                      <a:noFill/>
                    </a:lnB>
                    <a:solidFill>
                      <a:srgbClr val="FFFFFF"/>
                    </a:solidFill>
                  </a:tcPr>
                </a:tc>
                <a:tc>
                  <a:txBody>
                    <a:bodyPr/>
                    <a:lstStyle/>
                    <a:p>
                      <a:pPr algn="r" fontAlgn="ctr"/>
                      <a:r>
                        <a:rPr lang="bg-BG" sz="1100" b="1" i="0" u="none" strike="noStrike" dirty="0">
                          <a:solidFill>
                            <a:srgbClr val="000000"/>
                          </a:solidFill>
                          <a:latin typeface="Calibri"/>
                        </a:rPr>
                        <a:t>Общо </a:t>
                      </a:r>
                      <a:r>
                        <a:rPr lang="en-US" sz="1100" b="1" i="0" u="none" strike="noStrike" dirty="0">
                          <a:solidFill>
                            <a:srgbClr val="000000"/>
                          </a:solidFill>
                          <a:latin typeface="Calibri"/>
                        </a:rPr>
                        <a:t>Q2</a:t>
                      </a:r>
                    </a:p>
                  </a:txBody>
                  <a:tcPr marL="0" marR="0" marT="0" marB="0" anchor="ctr">
                    <a:lnL>
                      <a:noFill/>
                    </a:lnL>
                    <a:lnR>
                      <a:noFill/>
                    </a:lnR>
                    <a:lnT>
                      <a:noFill/>
                    </a:lnT>
                    <a:lnB>
                      <a:noFill/>
                    </a:lnB>
                    <a:solidFill>
                      <a:srgbClr val="FFFFFF"/>
                    </a:solidFill>
                  </a:tcPr>
                </a:tc>
              </a:tr>
              <a:tr h="379046">
                <a:tc>
                  <a:txBody>
                    <a:bodyPr/>
                    <a:lstStyle/>
                    <a:p>
                      <a:pPr algn="l" fontAlgn="b"/>
                      <a:r>
                        <a:rPr lang="ru-RU" sz="1000" b="0" i="0" u="sng" strike="noStrike" dirty="0">
                          <a:solidFill>
                            <a:srgbClr val="000000"/>
                          </a:solidFill>
                          <a:latin typeface="Calibri"/>
                        </a:rPr>
                        <a:t>Приходи от управление и организация на дейности и прояви 2012г.</a:t>
                      </a:r>
                    </a:p>
                  </a:txBody>
                  <a:tcPr marL="0" marR="0" marT="0" marB="0" anchor="b">
                    <a:lnL>
                      <a:noFill/>
                    </a:lnL>
                    <a:lnR>
                      <a:noFill/>
                    </a:lnR>
                    <a:lnT>
                      <a:noFill/>
                    </a:lnT>
                    <a:lnB>
                      <a:noFill/>
                    </a:lnB>
                    <a:solidFill>
                      <a:srgbClr val="FFFFFF"/>
                    </a:solidFill>
                  </a:tcPr>
                </a:tc>
                <a:tc>
                  <a:txBody>
                    <a:bodyPr/>
                    <a:lstStyle/>
                    <a:p>
                      <a:pPr algn="r" fontAlgn="ctr"/>
                      <a:r>
                        <a:rPr lang="en-US" sz="1000" b="0" i="0" u="sng" strike="noStrike">
                          <a:solidFill>
                            <a:srgbClr val="000000"/>
                          </a:solidFill>
                          <a:latin typeface="Calibri"/>
                        </a:rPr>
                        <a:t>36414</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25858</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47733</a:t>
                      </a:r>
                    </a:p>
                  </a:txBody>
                  <a:tcPr marL="0" marR="0" marT="0" marB="0" anchor="ctr">
                    <a:lnL>
                      <a:noFill/>
                    </a:lnL>
                    <a:lnR>
                      <a:noFill/>
                    </a:lnR>
                    <a:lnT>
                      <a:noFill/>
                    </a:lnT>
                    <a:lnB>
                      <a:noFill/>
                    </a:lnB>
                    <a:solidFill>
                      <a:srgbClr val="FFFFFF"/>
                    </a:solidFill>
                  </a:tcPr>
                </a:tc>
                <a:tc>
                  <a:txBody>
                    <a:bodyPr/>
                    <a:lstStyle/>
                    <a:p>
                      <a:pPr algn="r" fontAlgn="ctr"/>
                      <a:r>
                        <a:rPr lang="en-US" sz="1000" b="0" i="0" u="sng" strike="noStrike" dirty="0">
                          <a:solidFill>
                            <a:srgbClr val="000000"/>
                          </a:solidFill>
                          <a:latin typeface="Calibri"/>
                        </a:rPr>
                        <a:t>110005</a:t>
                      </a:r>
                    </a:p>
                  </a:txBody>
                  <a:tcPr marL="0" marR="0" marT="0" marB="0" anchor="ctr">
                    <a:lnL>
                      <a:noFill/>
                    </a:lnL>
                    <a:lnR>
                      <a:noFill/>
                    </a:lnR>
                    <a:lnT>
                      <a:noFill/>
                    </a:lnT>
                    <a:lnB>
                      <a:noFill/>
                    </a:lnB>
                    <a:solidFill>
                      <a:srgbClr val="FFFFFF"/>
                    </a:solidFill>
                  </a:tcPr>
                </a:tc>
              </a:tr>
              <a:tr h="204598">
                <a:tc>
                  <a:txBody>
                    <a:bodyPr/>
                    <a:lstStyle/>
                    <a:p>
                      <a:pPr algn="just" fontAlgn="b"/>
                      <a:r>
                        <a:rPr lang="bg-BG" sz="1000" b="0" i="0" u="none" strike="noStrike" dirty="0" smtClean="0">
                          <a:solidFill>
                            <a:srgbClr val="000000"/>
                          </a:solidFill>
                          <a:latin typeface="Calibri"/>
                        </a:rPr>
                        <a:t>        Външи </a:t>
                      </a:r>
                      <a:r>
                        <a:rPr lang="bg-BG" sz="1000" b="0" i="0" u="none" strike="noStrike" dirty="0">
                          <a:solidFill>
                            <a:srgbClr val="000000"/>
                          </a:solidFill>
                          <a:latin typeface="Calibri"/>
                        </a:rPr>
                        <a:t>прояви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17474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23545</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25537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dirty="0">
                          <a:solidFill>
                            <a:srgbClr val="000000"/>
                          </a:solidFill>
                          <a:latin typeface="Calibri"/>
                        </a:rPr>
                        <a:t>66556</a:t>
                      </a:r>
                    </a:p>
                  </a:txBody>
                  <a:tcPr marL="0" marR="0" marT="0" marB="0" anchor="ctr">
                    <a:lnL>
                      <a:noFill/>
                    </a:lnL>
                    <a:lnR>
                      <a:noFill/>
                    </a:lnR>
                    <a:lnT>
                      <a:noFill/>
                    </a:lnT>
                    <a:lnB>
                      <a:noFill/>
                    </a:lnB>
                    <a:solidFill>
                      <a:srgbClr val="FFFFFF"/>
                    </a:solidFill>
                  </a:tcPr>
                </a:tc>
              </a:tr>
              <a:tr h="204598">
                <a:tc>
                  <a:txBody>
                    <a:bodyPr/>
                    <a:lstStyle/>
                    <a:p>
                      <a:pPr algn="just" fontAlgn="b"/>
                      <a:r>
                        <a:rPr lang="ru-RU" sz="1000" b="0" i="0" u="none" strike="noStrike" dirty="0">
                          <a:solidFill>
                            <a:srgbClr val="000000"/>
                          </a:solidFill>
                          <a:latin typeface="Calibri"/>
                        </a:rPr>
                        <a:t>Приходи от отдаване под наем на зали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17333</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22744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22839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62916</a:t>
                      </a:r>
                    </a:p>
                  </a:txBody>
                  <a:tcPr marL="0" marR="0" marT="0" marB="0" anchor="ctr">
                    <a:lnL>
                      <a:noFill/>
                    </a:lnL>
                    <a:lnR>
                      <a:noFill/>
                    </a:lnR>
                    <a:lnT>
                      <a:noFill/>
                    </a:lnT>
                    <a:lnB>
                      <a:noFill/>
                    </a:lnB>
                    <a:solidFill>
                      <a:srgbClr val="FFFFFF"/>
                    </a:solidFill>
                  </a:tcPr>
                </a:tc>
              </a:tr>
              <a:tr h="204598">
                <a:tc>
                  <a:txBody>
                    <a:bodyPr/>
                    <a:lstStyle/>
                    <a:p>
                      <a:pPr algn="just" fontAlgn="b"/>
                      <a:r>
                        <a:rPr lang="ru-RU" sz="1000" b="0" i="0" u="none" strike="noStrike" dirty="0">
                          <a:solidFill>
                            <a:srgbClr val="000000"/>
                          </a:solidFill>
                          <a:latin typeface="Calibri"/>
                        </a:rPr>
                        <a:t>Приходи от предоставено подвижно обзавеждане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100</a:t>
                      </a:r>
                    </a:p>
                  </a:txBody>
                  <a:tcPr marL="0" marR="0" marT="0" marB="0" anchor="ctr">
                    <a:lnL>
                      <a:noFill/>
                    </a:lnL>
                    <a:lnR>
                      <a:noFill/>
                    </a:lnR>
                    <a:lnT>
                      <a:noFill/>
                    </a:lnT>
                    <a:lnB>
                      <a:noFill/>
                    </a:lnB>
                    <a:solidFill>
                      <a:srgbClr val="FFFFFF"/>
                    </a:solidFill>
                  </a:tcPr>
                </a:tc>
              </a:tr>
              <a:tr h="204598">
                <a:tc>
                  <a:txBody>
                    <a:bodyPr/>
                    <a:lstStyle/>
                    <a:p>
                      <a:pPr algn="just" fontAlgn="b"/>
                      <a:r>
                        <a:rPr lang="ru-RU" sz="1000" b="0" i="0" u="none" strike="noStrike" dirty="0">
                          <a:solidFill>
                            <a:srgbClr val="000000"/>
                          </a:solidFill>
                          <a:latin typeface="Calibri"/>
                        </a:rPr>
                        <a:t>Приходи от Предоставени външни услуги в зали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04598">
                <a:tc>
                  <a:txBody>
                    <a:bodyPr/>
                    <a:lstStyle/>
                    <a:p>
                      <a:pPr algn="just" fontAlgn="b"/>
                      <a:r>
                        <a:rPr lang="ru-RU" sz="1000" b="0" i="0" u="none" strike="noStrike" dirty="0">
                          <a:solidFill>
                            <a:srgbClr val="000000"/>
                          </a:solidFill>
                          <a:latin typeface="Calibri"/>
                        </a:rPr>
                        <a:t>Приходи от комисионерство - билети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142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800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2598</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3540</a:t>
                      </a:r>
                    </a:p>
                  </a:txBody>
                  <a:tcPr marL="0" marR="0" marT="0" marB="0" anchor="ctr">
                    <a:lnL>
                      <a:noFill/>
                    </a:lnL>
                    <a:lnR>
                      <a:noFill/>
                    </a:lnR>
                    <a:lnT>
                      <a:noFill/>
                    </a:lnT>
                    <a:lnB>
                      <a:noFill/>
                    </a:lnB>
                    <a:solidFill>
                      <a:srgbClr val="FFFFFF"/>
                    </a:solidFill>
                  </a:tcPr>
                </a:tc>
              </a:tr>
              <a:tr h="204598">
                <a:tc>
                  <a:txBody>
                    <a:bodyPr/>
                    <a:lstStyle/>
                    <a:p>
                      <a:pPr algn="just" fontAlgn="b"/>
                      <a:r>
                        <a:rPr lang="bg-BG" sz="1000" b="0" i="0" u="none" strike="noStrike" dirty="0" smtClean="0">
                          <a:solidFill>
                            <a:srgbClr val="000000"/>
                          </a:solidFill>
                          <a:latin typeface="Calibri"/>
                        </a:rPr>
                        <a:t>        Вътрешни </a:t>
                      </a:r>
                      <a:r>
                        <a:rPr lang="bg-BG" sz="1000" b="0" i="0" u="none" strike="noStrike" dirty="0">
                          <a:solidFill>
                            <a:srgbClr val="000000"/>
                          </a:solidFill>
                          <a:latin typeface="Calibri"/>
                        </a:rPr>
                        <a:t>прояви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18939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2314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22196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43449</a:t>
                      </a:r>
                    </a:p>
                  </a:txBody>
                  <a:tcPr marL="0" marR="0" marT="0" marB="0" anchor="ctr">
                    <a:lnL>
                      <a:noFill/>
                    </a:lnL>
                    <a:lnR>
                      <a:noFill/>
                    </a:lnR>
                    <a:lnT>
                      <a:noFill/>
                    </a:lnT>
                    <a:lnB>
                      <a:noFill/>
                    </a:lnB>
                    <a:solidFill>
                      <a:srgbClr val="FFFFFF"/>
                    </a:solidFill>
                  </a:tcPr>
                </a:tc>
              </a:tr>
              <a:tr h="204598">
                <a:tc>
                  <a:txBody>
                    <a:bodyPr/>
                    <a:lstStyle/>
                    <a:p>
                      <a:pPr algn="just" fontAlgn="b"/>
                      <a:r>
                        <a:rPr lang="ru-RU" sz="1000" b="0" i="0" u="none" strike="noStrike">
                          <a:solidFill>
                            <a:srgbClr val="000000"/>
                          </a:solidFill>
                          <a:latin typeface="Calibri"/>
                        </a:rPr>
                        <a:t>Приходи от продажба на билети вътрешни продукции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16792</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2314</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10611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29717</a:t>
                      </a:r>
                    </a:p>
                  </a:txBody>
                  <a:tcPr marL="0" marR="0" marT="0" marB="0" anchor="ctr">
                    <a:lnL>
                      <a:noFill/>
                    </a:lnL>
                    <a:lnR>
                      <a:noFill/>
                    </a:lnR>
                    <a:lnT>
                      <a:noFill/>
                    </a:lnT>
                    <a:lnB>
                      <a:noFill/>
                    </a:lnB>
                    <a:solidFill>
                      <a:srgbClr val="FFFFFF"/>
                    </a:solidFill>
                  </a:tcPr>
                </a:tc>
              </a:tr>
              <a:tr h="204598">
                <a:tc>
                  <a:txBody>
                    <a:bodyPr/>
                    <a:lstStyle/>
                    <a:p>
                      <a:pPr algn="just" fontAlgn="b"/>
                      <a:r>
                        <a:rPr lang="ru-RU" sz="1000" b="0" i="0" u="none" strike="noStrike">
                          <a:solidFill>
                            <a:srgbClr val="000000"/>
                          </a:solidFill>
                          <a:latin typeface="Calibri"/>
                        </a:rPr>
                        <a:t>Приходи от рекламни пакти вътрешни продукции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457</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469</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926</a:t>
                      </a:r>
                    </a:p>
                  </a:txBody>
                  <a:tcPr marL="0" marR="0" marT="0" marB="0" anchor="ctr">
                    <a:lnL>
                      <a:noFill/>
                    </a:lnL>
                    <a:lnR>
                      <a:noFill/>
                    </a:lnR>
                    <a:lnT>
                      <a:noFill/>
                    </a:lnT>
                    <a:lnB>
                      <a:noFill/>
                    </a:lnB>
                    <a:solidFill>
                      <a:srgbClr val="FFFFFF"/>
                    </a:solidFill>
                  </a:tcPr>
                </a:tc>
              </a:tr>
              <a:tr h="204598">
                <a:tc>
                  <a:txBody>
                    <a:bodyPr/>
                    <a:lstStyle/>
                    <a:p>
                      <a:pPr algn="just" fontAlgn="b"/>
                      <a:r>
                        <a:rPr lang="ru-RU" sz="1000" b="0" i="0" u="none" strike="noStrike">
                          <a:solidFill>
                            <a:srgbClr val="000000"/>
                          </a:solidFill>
                          <a:latin typeface="Calibri"/>
                        </a:rPr>
                        <a:t>Приходи от прояви и събития - права за излъчване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r>
              <a:tr h="204598">
                <a:tc>
                  <a:txBody>
                    <a:bodyPr/>
                    <a:lstStyle/>
                    <a:p>
                      <a:pPr algn="just" fontAlgn="b"/>
                      <a:r>
                        <a:rPr lang="ru-RU" sz="1000" b="0" i="0" u="none" strike="noStrike" dirty="0">
                          <a:solidFill>
                            <a:srgbClr val="000000"/>
                          </a:solidFill>
                          <a:latin typeface="Calibri"/>
                        </a:rPr>
                        <a:t>Други приходи от предоставени услуги 2012г.</a:t>
                      </a:r>
                    </a:p>
                  </a:txBody>
                  <a:tcPr marL="0" marR="0" marT="0" marB="0" anchor="b">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1691</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11116</a:t>
                      </a:r>
                    </a:p>
                  </a:txBody>
                  <a:tcPr marL="0" marR="0" marT="0" marB="0" anchor="ctr">
                    <a:lnL>
                      <a:noFill/>
                    </a:lnL>
                    <a:lnR>
                      <a:noFill/>
                    </a:lnR>
                    <a:lnT>
                      <a:noFill/>
                    </a:lnT>
                    <a:lnB>
                      <a:noFill/>
                    </a:lnB>
                    <a:solidFill>
                      <a:srgbClr val="FFFFFF"/>
                    </a:solidFill>
                  </a:tcPr>
                </a:tc>
                <a:tc>
                  <a:txBody>
                    <a:bodyPr/>
                    <a:lstStyle/>
                    <a:p>
                      <a:pPr algn="r" fontAlgn="ctr"/>
                      <a:r>
                        <a:rPr lang="en-US" sz="1000" b="0" i="0" u="none" strike="noStrike">
                          <a:solidFill>
                            <a:srgbClr val="000000"/>
                          </a:solidFill>
                          <a:latin typeface="Calibri"/>
                        </a:rPr>
                        <a:t>12807</a:t>
                      </a:r>
                    </a:p>
                  </a:txBody>
                  <a:tcPr marL="0" marR="0" marT="0" marB="0" anchor="ctr">
                    <a:lnL>
                      <a:noFill/>
                    </a:lnL>
                    <a:lnR>
                      <a:noFill/>
                    </a:lnR>
                    <a:lnT>
                      <a:noFill/>
                    </a:lnT>
                    <a:lnB>
                      <a:noFill/>
                    </a:lnB>
                    <a:solidFill>
                      <a:srgbClr val="FFFFFF"/>
                    </a:solidFill>
                  </a:tcPr>
                </a:tc>
              </a:tr>
              <a:tr h="204598">
                <a:tc>
                  <a:txBody>
                    <a:bodyPr/>
                    <a:lstStyle/>
                    <a:p>
                      <a:pPr algn="just" fontAlgn="b"/>
                      <a:r>
                        <a:rPr lang="bg-BG" sz="1000" b="1" i="1" u="none" strike="noStrike" dirty="0">
                          <a:solidFill>
                            <a:srgbClr val="000000"/>
                          </a:solidFill>
                          <a:latin typeface="Calibri"/>
                        </a:rPr>
                        <a:t>Други приходи  2012г.</a:t>
                      </a:r>
                    </a:p>
                  </a:txBody>
                  <a:tcPr marL="0" marR="0" marT="0" marB="0" anchor="b">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11559</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3875</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4405</a:t>
                      </a:r>
                    </a:p>
                  </a:txBody>
                  <a:tcPr marL="0" marR="0" marT="0" marB="0" anchor="ctr">
                    <a:lnL>
                      <a:noFill/>
                    </a:lnL>
                    <a:lnR>
                      <a:noFill/>
                    </a:lnR>
                    <a:lnT>
                      <a:noFill/>
                    </a:lnT>
                    <a:lnB>
                      <a:noFill/>
                    </a:lnB>
                    <a:solidFill>
                      <a:srgbClr val="FFFFFF"/>
                    </a:solidFill>
                  </a:tcPr>
                </a:tc>
                <a:tc>
                  <a:txBody>
                    <a:bodyPr/>
                    <a:lstStyle/>
                    <a:p>
                      <a:pPr algn="r" fontAlgn="ctr"/>
                      <a:r>
                        <a:rPr lang="en-US" sz="1000" b="1" i="1" u="none" strike="noStrike">
                          <a:solidFill>
                            <a:srgbClr val="000000"/>
                          </a:solidFill>
                          <a:latin typeface="Calibri"/>
                        </a:rPr>
                        <a:t>19838</a:t>
                      </a:r>
                    </a:p>
                  </a:txBody>
                  <a:tcPr marL="0" marR="0" marT="0" marB="0" anchor="ctr">
                    <a:lnL>
                      <a:noFill/>
                    </a:lnL>
                    <a:lnR>
                      <a:noFill/>
                    </a:lnR>
                    <a:lnT>
                      <a:noFill/>
                    </a:lnT>
                    <a:lnB>
                      <a:noFill/>
                    </a:lnB>
                    <a:solidFill>
                      <a:srgbClr val="FFFFFF"/>
                    </a:solidFill>
                  </a:tcPr>
                </a:tc>
              </a:tr>
              <a:tr h="204598">
                <a:tc>
                  <a:txBody>
                    <a:bodyPr/>
                    <a:lstStyle/>
                    <a:p>
                      <a:pPr algn="just" fontAlgn="b"/>
                      <a:r>
                        <a:rPr lang="bg-BG" sz="1000" b="1" i="0" u="none" strike="noStrike">
                          <a:solidFill>
                            <a:srgbClr val="000000"/>
                          </a:solidFill>
                          <a:latin typeface="Calibri"/>
                        </a:rPr>
                        <a:t>Финансови приходи 2012г.</a:t>
                      </a:r>
                    </a:p>
                  </a:txBody>
                  <a:tcPr marL="0" marR="0" marT="0" marB="0" anchor="b">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solidFill>
                      <a:srgbClr val="FFFFFF"/>
                    </a:solidFill>
                  </a:tcPr>
                </a:tc>
                <a:tc>
                  <a:txBody>
                    <a:bodyPr/>
                    <a:lstStyle/>
                    <a:p>
                      <a:pPr algn="r" fontAlgn="ctr"/>
                      <a:r>
                        <a:rPr lang="en-US" sz="1000" b="1" i="0" u="none" strike="noStrike" dirty="0">
                          <a:solidFill>
                            <a:srgbClr val="000000"/>
                          </a:solidFill>
                          <a:latin typeface="Calibri"/>
                        </a:rPr>
                        <a:t>0</a:t>
                      </a:r>
                    </a:p>
                  </a:txBody>
                  <a:tcPr marL="0" marR="0" marT="0" marB="0" anchor="ctr">
                    <a:lnL>
                      <a:noFill/>
                    </a:lnL>
                    <a:lnR>
                      <a:noFill/>
                    </a:lnR>
                    <a:lnT>
                      <a:noFill/>
                    </a:lnT>
                    <a:lnB>
                      <a:noFill/>
                    </a:lnB>
                    <a:solidFill>
                      <a:srgbClr val="FFFFFF"/>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10" name="Title 1"/>
          <p:cNvSpPr txBox="1">
            <a:spLocks/>
          </p:cNvSpPr>
          <p:nvPr/>
        </p:nvSpPr>
        <p:spPr>
          <a:xfrm>
            <a:off x="533400" y="663575"/>
            <a:ext cx="5334000" cy="555625"/>
          </a:xfrm>
          <a:prstGeom prst="rect">
            <a:avLst/>
          </a:prstGeom>
        </p:spPr>
        <p:txBody>
          <a:bodyPr vert="horz" lIns="91440" tIns="45720" rIns="91440" bIns="45720" rtlCol="0" anchor="ctr">
            <a:normAutofit/>
          </a:bodyPr>
          <a:lstStyle/>
          <a:p>
            <a:pPr>
              <a:spcBef>
                <a:spcPct val="0"/>
              </a:spcBef>
              <a:defRPr/>
            </a:pPr>
            <a:r>
              <a:rPr lang="bg-BG" sz="1400" b="1" dirty="0" smtClean="0">
                <a:effectLst>
                  <a:outerShdw blurRad="38100" dist="38100" dir="2700000" algn="tl">
                    <a:srgbClr val="000000">
                      <a:alpha val="43137"/>
                    </a:srgbClr>
                  </a:outerShdw>
                </a:effectLst>
                <a:latin typeface="Calibri" pitchFamily="34" charset="0"/>
                <a:cs typeface="Calibri" pitchFamily="34" charset="0"/>
              </a:rPr>
              <a:t>Сводиран отчет за първо и второ тримесечие на 2013 г. </a:t>
            </a:r>
            <a:br>
              <a:rPr lang="bg-BG" sz="1400" b="1" dirty="0" smtClean="0">
                <a:effectLst>
                  <a:outerShdw blurRad="38100" dist="38100" dir="2700000" algn="tl">
                    <a:srgbClr val="000000">
                      <a:alpha val="43137"/>
                    </a:srgbClr>
                  </a:outerShdw>
                </a:effectLst>
                <a:latin typeface="Calibri" pitchFamily="34" charset="0"/>
                <a:cs typeface="Calibri" pitchFamily="34" charset="0"/>
              </a:rPr>
            </a:br>
            <a:r>
              <a:rPr lang="bg-BG" sz="1400" b="1" dirty="0" smtClean="0">
                <a:effectLst>
                  <a:outerShdw blurRad="38100" dist="38100" dir="2700000" algn="tl">
                    <a:srgbClr val="000000">
                      <a:alpha val="43137"/>
                    </a:srgbClr>
                  </a:outerShdw>
                </a:effectLst>
                <a:latin typeface="Calibri" pitchFamily="34" charset="0"/>
                <a:cs typeface="Calibri" pitchFamily="34" charset="0"/>
              </a:rPr>
              <a:t>НДК – </a:t>
            </a:r>
            <a:r>
              <a:rPr lang="ru-RU" sz="1400" b="1" dirty="0" smtClean="0">
                <a:effectLst>
                  <a:outerShdw blurRad="38100" dist="38100" dir="2700000" algn="tl">
                    <a:srgbClr val="000000">
                      <a:alpha val="43137"/>
                    </a:srgbClr>
                  </a:outerShdw>
                </a:effectLst>
                <a:latin typeface="Calibri" pitchFamily="34" charset="0"/>
                <a:cs typeface="Calibri" pitchFamily="34" charset="0"/>
              </a:rPr>
              <a:t>Конгресен център София ЕАД,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5</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11" name="Table 10"/>
          <p:cNvGraphicFramePr>
            <a:graphicFrameLocks noGrp="1"/>
          </p:cNvGraphicFramePr>
          <p:nvPr/>
        </p:nvGraphicFramePr>
        <p:xfrm>
          <a:off x="533400" y="1295392"/>
          <a:ext cx="8077199" cy="4792144"/>
        </p:xfrm>
        <a:graphic>
          <a:graphicData uri="http://schemas.openxmlformats.org/drawingml/2006/table">
            <a:tbl>
              <a:tblPr/>
              <a:tblGrid>
                <a:gridCol w="3048000"/>
                <a:gridCol w="838200"/>
                <a:gridCol w="838200"/>
                <a:gridCol w="838200"/>
                <a:gridCol w="838200"/>
                <a:gridCol w="838200"/>
                <a:gridCol w="838199"/>
              </a:tblGrid>
              <a:tr h="228608">
                <a:tc>
                  <a:txBody>
                    <a:bodyPr/>
                    <a:lstStyle/>
                    <a:p>
                      <a:pPr algn="l" fontAlgn="ctr"/>
                      <a:r>
                        <a:rPr lang="ru-RU" sz="1000" b="1"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r>
              <a:tr h="76208">
                <a:tc>
                  <a:txBody>
                    <a:bodyPr/>
                    <a:lstStyle/>
                    <a:p>
                      <a:pPr algn="l" fontAlgn="b"/>
                      <a:r>
                        <a:rPr lang="en-US" sz="1000" b="1" i="0" u="none" strike="noStrike" dirty="0">
                          <a:solidFill>
                            <a:srgbClr val="000000"/>
                          </a:solidFill>
                          <a:latin typeface="Calibri"/>
                        </a:rPr>
                        <a:t> Income Statement </a:t>
                      </a:r>
                    </a:p>
                  </a:txBody>
                  <a:tcPr marL="0" marR="0" marT="0" marB="0" anchor="b">
                    <a:lnL>
                      <a:noFill/>
                    </a:lnL>
                    <a:lnR>
                      <a:noFill/>
                    </a:lnR>
                    <a:lnT>
                      <a:noFill/>
                    </a:lnT>
                    <a:lnB>
                      <a:noFill/>
                    </a:lnB>
                  </a:tcPr>
                </a:tc>
                <a:tc rowSpan="2">
                  <a:txBody>
                    <a:bodyPr/>
                    <a:lstStyle/>
                    <a:p>
                      <a:pPr algn="ctr" fontAlgn="ctr"/>
                      <a:r>
                        <a:rPr lang="ru-RU" sz="1000" b="1" i="0" u="none" strike="noStrike">
                          <a:solidFill>
                            <a:srgbClr val="000000"/>
                          </a:solidFill>
                          <a:latin typeface="Calibri"/>
                        </a:rPr>
                        <a:t> НДК - Конгресен център София ЕАД </a:t>
                      </a:r>
                    </a:p>
                  </a:txBody>
                  <a:tcPr marL="0" marR="0" marT="0" marB="0" anchor="ctr">
                    <a:lnL>
                      <a:noFill/>
                    </a:lnL>
                    <a:lnR>
                      <a:noFill/>
                    </a:lnR>
                    <a:lnT>
                      <a:noFill/>
                    </a:lnT>
                    <a:lnB>
                      <a:noFill/>
                    </a:lnB>
                  </a:tcPr>
                </a:tc>
                <a:tc rowSpan="2">
                  <a:txBody>
                    <a:bodyPr/>
                    <a:lstStyle/>
                    <a:p>
                      <a:pPr algn="ctr" fontAlgn="ctr"/>
                      <a:r>
                        <a:rPr lang="bg-BG" sz="1000" b="1"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НДК - Конгресен център София ЕАД</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304808">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76208">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r>
              <a:tr h="76208">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r>
              <a:tr h="187570">
                <a:tc>
                  <a:txBody>
                    <a:bodyPr/>
                    <a:lstStyle/>
                    <a:p>
                      <a:pPr algn="l" fontAlgn="b"/>
                      <a:r>
                        <a:rPr lang="ru-RU" sz="1000" b="1" i="0" u="none" strike="noStrike">
                          <a:solidFill>
                            <a:srgbClr val="000000"/>
                          </a:solidFill>
                          <a:latin typeface="Calibri"/>
                        </a:rPr>
                        <a:t> Приходи от нефинансова дейност от които: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1 928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119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2 047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2 350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200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2 550 </a:t>
                      </a:r>
                    </a:p>
                  </a:txBody>
                  <a:tcPr marL="0" marR="0" marT="0" marB="0" anchor="ctr">
                    <a:lnL>
                      <a:noFill/>
                    </a:lnL>
                    <a:lnR>
                      <a:noFill/>
                    </a:lnR>
                    <a:lnT>
                      <a:noFill/>
                    </a:lnT>
                    <a:lnB>
                      <a:noFill/>
                    </a:lnB>
                  </a:tcPr>
                </a:tc>
              </a:tr>
              <a:tr h="187570">
                <a:tc>
                  <a:txBody>
                    <a:bodyPr/>
                    <a:lstStyle/>
                    <a:p>
                      <a:pPr algn="l" fontAlgn="b"/>
                      <a:r>
                        <a:rPr lang="ru-RU" sz="1000" b="1" i="0" u="none" strike="noStrike">
                          <a:solidFill>
                            <a:srgbClr val="000000"/>
                          </a:solidFill>
                          <a:latin typeface="Calibri"/>
                        </a:rPr>
                        <a:t> Приходи от управление на собствеността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1 875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118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1 993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2 338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194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2 532 </a:t>
                      </a:r>
                    </a:p>
                  </a:txBody>
                  <a:tcPr marL="0" marR="0" marT="0" marB="0" anchor="ctr">
                    <a:lnL>
                      <a:noFill/>
                    </a:lnL>
                    <a:lnR>
                      <a:noFill/>
                    </a:lnR>
                    <a:lnT>
                      <a:noFill/>
                    </a:lnT>
                    <a:lnB>
                      <a:noFill/>
                    </a:lnB>
                  </a:tcPr>
                </a:tc>
              </a:tr>
              <a:tr h="489764">
                <a:tc>
                  <a:txBody>
                    <a:bodyPr/>
                    <a:lstStyle/>
                    <a:p>
                      <a:pPr algn="l" fontAlgn="b"/>
                      <a:r>
                        <a:rPr lang="ru-RU" sz="1000" b="0" i="0" u="sng" strike="noStrike">
                          <a:solidFill>
                            <a:srgbClr val="000000"/>
                          </a:solidFill>
                          <a:latin typeface="Calibri"/>
                        </a:rPr>
                        <a:t> Приходи от отдаване под наем на площи по дългосрочни договори </a:t>
                      </a:r>
                    </a:p>
                  </a:txBody>
                  <a:tcPr marL="0" marR="0" marT="0" marB="0" anchor="b">
                    <a:lnL>
                      <a:noFill/>
                    </a:lnL>
                    <a:lnR>
                      <a:noFill/>
                    </a:lnR>
                    <a:lnT>
                      <a:noFill/>
                    </a:lnT>
                    <a:lnB>
                      <a:noFill/>
                    </a:lnB>
                  </a:tcPr>
                </a:tc>
                <a:tc>
                  <a:txBody>
                    <a:bodyPr/>
                    <a:lstStyle/>
                    <a:p>
                      <a:pPr algn="r" fontAlgn="b"/>
                      <a:r>
                        <a:rPr lang="en-US" sz="1000" b="0" i="0" u="sng" strike="noStrike">
                          <a:solidFill>
                            <a:srgbClr val="000000"/>
                          </a:solidFill>
                          <a:latin typeface="Calibri"/>
                        </a:rPr>
                        <a:t>1 319 </a:t>
                      </a:r>
                    </a:p>
                  </a:txBody>
                  <a:tcPr marL="0" marR="0" marT="0" marB="0" anchor="b">
                    <a:lnL>
                      <a:noFill/>
                    </a:lnL>
                    <a:lnR>
                      <a:noFill/>
                    </a:lnR>
                    <a:lnT>
                      <a:noFill/>
                    </a:lnT>
                    <a:lnB>
                      <a:noFill/>
                    </a:lnB>
                  </a:tcPr>
                </a:tc>
                <a:tc>
                  <a:txBody>
                    <a:bodyPr/>
                    <a:lstStyle/>
                    <a:p>
                      <a:pPr algn="r" fontAlgn="b"/>
                      <a:r>
                        <a:rPr lang="en-US" sz="1000" b="0" i="0" u="sng" strike="noStrike">
                          <a:solidFill>
                            <a:srgbClr val="000000"/>
                          </a:solidFill>
                          <a:latin typeface="Calibri"/>
                        </a:rPr>
                        <a:t>52 </a:t>
                      </a:r>
                    </a:p>
                  </a:txBody>
                  <a:tcPr marL="0" marR="0" marT="0" marB="0" anchor="b">
                    <a:lnL>
                      <a:noFill/>
                    </a:lnL>
                    <a:lnR>
                      <a:noFill/>
                    </a:lnR>
                    <a:lnT>
                      <a:noFill/>
                    </a:lnT>
                    <a:lnB>
                      <a:noFill/>
                    </a:lnB>
                  </a:tcPr>
                </a:tc>
                <a:tc>
                  <a:txBody>
                    <a:bodyPr/>
                    <a:lstStyle/>
                    <a:p>
                      <a:pPr algn="r" fontAlgn="b"/>
                      <a:r>
                        <a:rPr lang="en-US" sz="1000" b="0" i="0" u="sng" strike="noStrike">
                          <a:solidFill>
                            <a:srgbClr val="000000"/>
                          </a:solidFill>
                          <a:latin typeface="Calibri"/>
                        </a:rPr>
                        <a:t>1 371 </a:t>
                      </a:r>
                    </a:p>
                  </a:txBody>
                  <a:tcPr marL="0" marR="0" marT="0" marB="0" anchor="b">
                    <a:lnL>
                      <a:noFill/>
                    </a:lnL>
                    <a:lnR>
                      <a:noFill/>
                    </a:lnR>
                    <a:lnT>
                      <a:noFill/>
                    </a:lnT>
                    <a:lnB>
                      <a:noFill/>
                    </a:lnB>
                  </a:tcPr>
                </a:tc>
                <a:tc>
                  <a:txBody>
                    <a:bodyPr/>
                    <a:lstStyle/>
                    <a:p>
                      <a:pPr algn="r" fontAlgn="b"/>
                      <a:r>
                        <a:rPr lang="en-US" sz="1000" b="1" i="0" u="sng" strike="noStrike">
                          <a:solidFill>
                            <a:srgbClr val="000000"/>
                          </a:solidFill>
                          <a:latin typeface="Calibri"/>
                        </a:rPr>
                        <a:t>1 380 </a:t>
                      </a:r>
                    </a:p>
                  </a:txBody>
                  <a:tcPr marL="0" marR="0" marT="0" marB="0" anchor="b">
                    <a:lnL>
                      <a:noFill/>
                    </a:lnL>
                    <a:lnR>
                      <a:noFill/>
                    </a:lnR>
                    <a:lnT>
                      <a:noFill/>
                    </a:lnT>
                    <a:lnB>
                      <a:noFill/>
                    </a:lnB>
                  </a:tcPr>
                </a:tc>
                <a:tc>
                  <a:txBody>
                    <a:bodyPr/>
                    <a:lstStyle/>
                    <a:p>
                      <a:pPr algn="r" fontAlgn="b"/>
                      <a:r>
                        <a:rPr lang="en-US" sz="1000" b="1" i="0" u="sng" strike="noStrike">
                          <a:solidFill>
                            <a:srgbClr val="000000"/>
                          </a:solidFill>
                          <a:latin typeface="Calibri"/>
                        </a:rPr>
                        <a:t>90 </a:t>
                      </a:r>
                    </a:p>
                  </a:txBody>
                  <a:tcPr marL="0" marR="0" marT="0" marB="0" anchor="b">
                    <a:lnL>
                      <a:noFill/>
                    </a:lnL>
                    <a:lnR>
                      <a:noFill/>
                    </a:lnR>
                    <a:lnT>
                      <a:noFill/>
                    </a:lnT>
                    <a:lnB>
                      <a:noFill/>
                    </a:lnB>
                  </a:tcPr>
                </a:tc>
                <a:tc>
                  <a:txBody>
                    <a:bodyPr/>
                    <a:lstStyle/>
                    <a:p>
                      <a:pPr algn="r" fontAlgn="b"/>
                      <a:r>
                        <a:rPr lang="en-US" sz="1000" b="1" i="0" u="sng" strike="noStrike">
                          <a:solidFill>
                            <a:srgbClr val="000000"/>
                          </a:solidFill>
                          <a:latin typeface="Calibri"/>
                        </a:rPr>
                        <a:t>1 470 </a:t>
                      </a:r>
                    </a:p>
                  </a:txBody>
                  <a:tcPr marL="0" marR="0" marT="0" marB="0" anchor="b">
                    <a:lnL>
                      <a:noFill/>
                    </a:lnL>
                    <a:lnR>
                      <a:noFill/>
                    </a:lnR>
                    <a:lnT>
                      <a:noFill/>
                    </a:lnT>
                    <a:lnB>
                      <a:noFill/>
                    </a:lnB>
                  </a:tcPr>
                </a:tc>
              </a:tr>
              <a:tr h="187570">
                <a:tc>
                  <a:txBody>
                    <a:bodyPr/>
                    <a:lstStyle/>
                    <a:p>
                      <a:pPr algn="l" fontAlgn="b"/>
                      <a:r>
                        <a:rPr lang="ru-RU" sz="1000" b="0" i="0" u="none" strike="noStrike">
                          <a:solidFill>
                            <a:srgbClr val="000000"/>
                          </a:solidFill>
                          <a:latin typeface="Calibri"/>
                        </a:rPr>
                        <a:t> Приходи от отдаване под наем на офисни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520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525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498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504 </a:t>
                      </a:r>
                    </a:p>
                  </a:txBody>
                  <a:tcPr marL="0" marR="0" marT="0" marB="0" anchor="ctr">
                    <a:lnL>
                      <a:noFill/>
                    </a:lnL>
                    <a:lnR>
                      <a:noFill/>
                    </a:lnR>
                    <a:lnT>
                      <a:noFill/>
                    </a:lnT>
                    <a:lnB>
                      <a:noFill/>
                    </a:lnB>
                  </a:tcPr>
                </a:tc>
              </a:tr>
              <a:tr h="187570">
                <a:tc>
                  <a:txBody>
                    <a:bodyPr/>
                    <a:lstStyle/>
                    <a:p>
                      <a:pPr algn="l" fontAlgn="b"/>
                      <a:r>
                        <a:rPr lang="ru-RU" sz="1000" b="0" i="0" u="none" strike="noStrike">
                          <a:solidFill>
                            <a:srgbClr val="000000"/>
                          </a:solidFill>
                          <a:latin typeface="Calibri"/>
                        </a:rPr>
                        <a:t> Приходи от отдаване под наем на търговски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316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349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438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491 </a:t>
                      </a:r>
                    </a:p>
                  </a:txBody>
                  <a:tcPr marL="0" marR="0" marT="0" marB="0" anchor="ctr">
                    <a:lnL>
                      <a:noFill/>
                    </a:lnL>
                    <a:lnR>
                      <a:noFill/>
                    </a:lnR>
                    <a:lnT>
                      <a:noFill/>
                    </a:lnT>
                    <a:lnB>
                      <a:noFill/>
                    </a:lnB>
                  </a:tcPr>
                </a:tc>
              </a:tr>
              <a:tr h="187570">
                <a:tc>
                  <a:txBody>
                    <a:bodyPr/>
                    <a:lstStyle/>
                    <a:p>
                      <a:pPr algn="l" fontAlgn="b"/>
                      <a:r>
                        <a:rPr lang="ru-RU" sz="1000" b="0" i="0" u="none" strike="noStrike">
                          <a:solidFill>
                            <a:srgbClr val="000000"/>
                          </a:solidFill>
                          <a:latin typeface="Calibri"/>
                        </a:rPr>
                        <a:t> Приходи от отдаване под наем на складови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179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106 </a:t>
                      </a:r>
                    </a:p>
                  </a:txBody>
                  <a:tcPr marL="0" marR="0" marT="0" marB="0" anchor="ctr">
                    <a:lnL>
                      <a:noFill/>
                    </a:lnL>
                    <a:lnR>
                      <a:noFill/>
                    </a:lnR>
                    <a:lnT>
                      <a:noFill/>
                    </a:lnT>
                    <a:lnB>
                      <a:noFill/>
                    </a:lnB>
                  </a:tcPr>
                </a:tc>
              </a:tr>
              <a:tr h="187570">
                <a:tc>
                  <a:txBody>
                    <a:bodyPr/>
                    <a:lstStyle/>
                    <a:p>
                      <a:pPr algn="l" fontAlgn="b"/>
                      <a:r>
                        <a:rPr lang="ru-RU" sz="1000" b="0" i="0" u="none" strike="noStrike">
                          <a:solidFill>
                            <a:srgbClr val="000000"/>
                          </a:solidFill>
                          <a:latin typeface="Calibri"/>
                        </a:rPr>
                        <a:t> Приходи от отдаване под наем на закрити паркоместа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85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98 </a:t>
                      </a:r>
                    </a:p>
                  </a:txBody>
                  <a:tcPr marL="0" marR="0" marT="0" marB="0" anchor="ctr">
                    <a:lnL>
                      <a:noFill/>
                    </a:lnL>
                    <a:lnR>
                      <a:noFill/>
                    </a:lnR>
                    <a:lnT>
                      <a:noFill/>
                    </a:lnT>
                    <a:lnB>
                      <a:noFill/>
                    </a:lnB>
                  </a:tcPr>
                </a:tc>
              </a:tr>
              <a:tr h="187570">
                <a:tc>
                  <a:txBody>
                    <a:bodyPr/>
                    <a:lstStyle/>
                    <a:p>
                      <a:pPr algn="l" fontAlgn="b"/>
                      <a:r>
                        <a:rPr lang="ru-RU" sz="1000" b="0" i="0" u="none" strike="noStrike">
                          <a:solidFill>
                            <a:srgbClr val="000000"/>
                          </a:solidFill>
                          <a:latin typeface="Calibri"/>
                        </a:rPr>
                        <a:t> Приходи от отдаване под наем на открити паркоместа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26 </a:t>
                      </a:r>
                    </a:p>
                  </a:txBody>
                  <a:tcPr marL="0" marR="0" marT="0" marB="0" anchor="ctr">
                    <a:lnL>
                      <a:noFill/>
                    </a:lnL>
                    <a:lnR>
                      <a:noFill/>
                    </a:lnR>
                    <a:lnT>
                      <a:noFill/>
                    </a:lnT>
                    <a:lnB>
                      <a:noFill/>
                    </a:lnB>
                  </a:tcPr>
                </a:tc>
              </a:tr>
              <a:tr h="187570">
                <a:tc>
                  <a:txBody>
                    <a:bodyPr/>
                    <a:lstStyle/>
                    <a:p>
                      <a:pPr algn="l" fontAlgn="b"/>
                      <a:r>
                        <a:rPr lang="ru-RU" sz="1000" b="0" i="0" u="none" strike="noStrike">
                          <a:solidFill>
                            <a:srgbClr val="000000"/>
                          </a:solidFill>
                          <a:latin typeface="Calibri"/>
                        </a:rPr>
                        <a:t> Приходи от отдаване под наем на площи за колокация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129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137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137 </a:t>
                      </a:r>
                    </a:p>
                  </a:txBody>
                  <a:tcPr marL="0" marR="0" marT="0" marB="0" anchor="ctr">
                    <a:lnL>
                      <a:noFill/>
                    </a:lnL>
                    <a:lnR>
                      <a:noFill/>
                    </a:lnR>
                    <a:lnT>
                      <a:noFill/>
                    </a:lnT>
                    <a:lnB>
                      <a:noFill/>
                    </a:lnB>
                  </a:tcPr>
                </a:tc>
              </a:tr>
              <a:tr h="187570">
                <a:tc>
                  <a:txBody>
                    <a:bodyPr/>
                    <a:lstStyle/>
                    <a:p>
                      <a:pPr algn="l" fontAlgn="b"/>
                      <a:r>
                        <a:rPr lang="ru-RU" sz="1000" b="0" i="0" u="none" strike="noStrike">
                          <a:solidFill>
                            <a:srgbClr val="000000"/>
                          </a:solidFill>
                          <a:latin typeface="Calibri"/>
                        </a:rPr>
                        <a:t> Приходи от отдаване под наем на покривни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 </a:t>
                      </a:r>
                    </a:p>
                  </a:txBody>
                  <a:tcPr marL="0" marR="0" marT="0" marB="0" anchor="ctr">
                    <a:lnL>
                      <a:noFill/>
                    </a:lnL>
                    <a:lnR>
                      <a:noFill/>
                    </a:lnR>
                    <a:lnT>
                      <a:noFill/>
                    </a:lnT>
                    <a:lnB>
                      <a:noFill/>
                    </a:lnB>
                  </a:tcPr>
                </a:tc>
              </a:tr>
              <a:tr h="187570">
                <a:tc>
                  <a:txBody>
                    <a:bodyPr/>
                    <a:lstStyle/>
                    <a:p>
                      <a:pPr algn="l" fontAlgn="b"/>
                      <a:r>
                        <a:rPr lang="ru-RU" sz="1000" b="0" i="0" u="none" strike="noStrike">
                          <a:solidFill>
                            <a:srgbClr val="000000"/>
                          </a:solidFill>
                          <a:latin typeface="Calibri"/>
                        </a:rPr>
                        <a:t> Приходи от наем рекламни площи и покрив фасада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54 </a:t>
                      </a:r>
                    </a:p>
                  </a:txBody>
                  <a:tcPr marL="0" marR="0" marT="0" marB="0" anchor="ctr">
                    <a:lnL>
                      <a:noFill/>
                    </a:lnL>
                    <a:lnR>
                      <a:noFill/>
                    </a:lnR>
                    <a:lnT>
                      <a:noFill/>
                    </a:lnT>
                    <a:lnB>
                      <a:noFill/>
                    </a:lnB>
                  </a:tcPr>
                </a:tc>
              </a:tr>
              <a:tr h="187570">
                <a:tc>
                  <a:txBody>
                    <a:bodyPr/>
                    <a:lstStyle/>
                    <a:p>
                      <a:pPr algn="l" fontAlgn="b"/>
                      <a:r>
                        <a:rPr lang="bg-BG" sz="1000" b="0" i="0" u="none" strike="noStrike">
                          <a:solidFill>
                            <a:srgbClr val="000000"/>
                          </a:solidFill>
                          <a:latin typeface="Calibri"/>
                        </a:rPr>
                        <a:t> Приходи от такса управление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46 </a:t>
                      </a:r>
                    </a:p>
                  </a:txBody>
                  <a:tcPr marL="0" marR="0" marT="0" marB="0" anchor="ctr">
                    <a:lnL>
                      <a:noFill/>
                    </a:lnL>
                    <a:lnR>
                      <a:noFill/>
                    </a:lnR>
                    <a:lnT>
                      <a:noFill/>
                    </a:lnT>
                    <a:lnB>
                      <a:noFill/>
                    </a:lnB>
                  </a:tcPr>
                </a:tc>
              </a:tr>
              <a:tr h="364718">
                <a:tc>
                  <a:txBody>
                    <a:bodyPr/>
                    <a:lstStyle/>
                    <a:p>
                      <a:pPr algn="l" fontAlgn="b"/>
                      <a:r>
                        <a:rPr lang="ru-RU" sz="1000" b="0" i="0" u="sng" strike="noStrike">
                          <a:solidFill>
                            <a:srgbClr val="000000"/>
                          </a:solidFill>
                          <a:latin typeface="Calibri"/>
                        </a:rPr>
                        <a:t> Приходи от управление и организация на дейности по програмна реализация на прояви, маркетингови прояви </a:t>
                      </a:r>
                    </a:p>
                  </a:txBody>
                  <a:tcPr marL="0" marR="0" marT="0" marB="0" anchor="b">
                    <a:lnL>
                      <a:noFill/>
                    </a:lnL>
                    <a:lnR>
                      <a:noFill/>
                    </a:lnR>
                    <a:lnT>
                      <a:noFill/>
                    </a:lnT>
                    <a:lnB>
                      <a:noFill/>
                    </a:lnB>
                  </a:tcPr>
                </a:tc>
                <a:tc>
                  <a:txBody>
                    <a:bodyPr/>
                    <a:lstStyle/>
                    <a:p>
                      <a:pPr algn="r" fontAlgn="b"/>
                      <a:r>
                        <a:rPr lang="en-US" sz="1000" b="0" i="0" u="sng" strike="noStrike">
                          <a:solidFill>
                            <a:srgbClr val="000000"/>
                          </a:solidFill>
                          <a:latin typeface="Calibri"/>
                        </a:rPr>
                        <a:t>556 </a:t>
                      </a:r>
                    </a:p>
                  </a:txBody>
                  <a:tcPr marL="0" marR="0" marT="0" marB="0" anchor="b">
                    <a:lnL>
                      <a:noFill/>
                    </a:lnL>
                    <a:lnR>
                      <a:noFill/>
                    </a:lnR>
                    <a:lnT>
                      <a:noFill/>
                    </a:lnT>
                    <a:lnB>
                      <a:noFill/>
                    </a:lnB>
                  </a:tcPr>
                </a:tc>
                <a:tc>
                  <a:txBody>
                    <a:bodyPr/>
                    <a:lstStyle/>
                    <a:p>
                      <a:pPr algn="r" fontAlgn="b"/>
                      <a:r>
                        <a:rPr lang="en-US" sz="1000" b="0" i="0" u="sng" strike="noStrike">
                          <a:solidFill>
                            <a:srgbClr val="000000"/>
                          </a:solidFill>
                          <a:latin typeface="Calibri"/>
                        </a:rPr>
                        <a:t>66 </a:t>
                      </a:r>
                    </a:p>
                  </a:txBody>
                  <a:tcPr marL="0" marR="0" marT="0" marB="0" anchor="b">
                    <a:lnL>
                      <a:noFill/>
                    </a:lnL>
                    <a:lnR>
                      <a:noFill/>
                    </a:lnR>
                    <a:lnT>
                      <a:noFill/>
                    </a:lnT>
                    <a:lnB>
                      <a:noFill/>
                    </a:lnB>
                  </a:tcPr>
                </a:tc>
                <a:tc>
                  <a:txBody>
                    <a:bodyPr/>
                    <a:lstStyle/>
                    <a:p>
                      <a:pPr algn="r" fontAlgn="b"/>
                      <a:r>
                        <a:rPr lang="en-US" sz="1000" b="0" i="0" u="sng" strike="noStrike">
                          <a:solidFill>
                            <a:srgbClr val="000000"/>
                          </a:solidFill>
                          <a:latin typeface="Calibri"/>
                        </a:rPr>
                        <a:t>622 </a:t>
                      </a:r>
                    </a:p>
                  </a:txBody>
                  <a:tcPr marL="0" marR="0" marT="0" marB="0" anchor="b">
                    <a:lnL>
                      <a:noFill/>
                    </a:lnL>
                    <a:lnR>
                      <a:noFill/>
                    </a:lnR>
                    <a:lnT>
                      <a:noFill/>
                    </a:lnT>
                    <a:lnB>
                      <a:noFill/>
                    </a:lnB>
                  </a:tcPr>
                </a:tc>
                <a:tc>
                  <a:txBody>
                    <a:bodyPr/>
                    <a:lstStyle/>
                    <a:p>
                      <a:pPr algn="r" fontAlgn="b"/>
                      <a:r>
                        <a:rPr lang="en-US" sz="1000" b="1" i="0" u="sng" strike="noStrike">
                          <a:solidFill>
                            <a:srgbClr val="000000"/>
                          </a:solidFill>
                          <a:latin typeface="Calibri"/>
                        </a:rPr>
                        <a:t>958 </a:t>
                      </a:r>
                    </a:p>
                  </a:txBody>
                  <a:tcPr marL="0" marR="0" marT="0" marB="0" anchor="b">
                    <a:lnL>
                      <a:noFill/>
                    </a:lnL>
                    <a:lnR>
                      <a:noFill/>
                    </a:lnR>
                    <a:lnT>
                      <a:noFill/>
                    </a:lnT>
                    <a:lnB>
                      <a:noFill/>
                    </a:lnB>
                  </a:tcPr>
                </a:tc>
                <a:tc>
                  <a:txBody>
                    <a:bodyPr/>
                    <a:lstStyle/>
                    <a:p>
                      <a:pPr algn="r" fontAlgn="b"/>
                      <a:r>
                        <a:rPr lang="en-US" sz="1000" b="1" i="0" u="sng" strike="noStrike">
                          <a:solidFill>
                            <a:srgbClr val="000000"/>
                          </a:solidFill>
                          <a:latin typeface="Calibri"/>
                        </a:rPr>
                        <a:t>104 </a:t>
                      </a:r>
                    </a:p>
                  </a:txBody>
                  <a:tcPr marL="0" marR="0" marT="0" marB="0" anchor="b">
                    <a:lnL>
                      <a:noFill/>
                    </a:lnL>
                    <a:lnR>
                      <a:noFill/>
                    </a:lnR>
                    <a:lnT>
                      <a:noFill/>
                    </a:lnT>
                    <a:lnB>
                      <a:noFill/>
                    </a:lnB>
                  </a:tcPr>
                </a:tc>
                <a:tc>
                  <a:txBody>
                    <a:bodyPr/>
                    <a:lstStyle/>
                    <a:p>
                      <a:pPr algn="r" fontAlgn="b"/>
                      <a:r>
                        <a:rPr lang="en-US" sz="1000" b="1" i="0" u="sng" strike="noStrike">
                          <a:solidFill>
                            <a:srgbClr val="000000"/>
                          </a:solidFill>
                          <a:latin typeface="Calibri"/>
                        </a:rPr>
                        <a:t>1 062 </a:t>
                      </a:r>
                    </a:p>
                  </a:txBody>
                  <a:tcPr marL="0" marR="0" marT="0" marB="0" anchor="b">
                    <a:lnL>
                      <a:noFill/>
                    </a:lnL>
                    <a:lnR>
                      <a:noFill/>
                    </a:lnR>
                    <a:lnT>
                      <a:noFill/>
                    </a:lnT>
                    <a:lnB>
                      <a:noFill/>
                    </a:lnB>
                  </a:tcPr>
                </a:tc>
              </a:tr>
              <a:tr h="187570">
                <a:tc>
                  <a:txBody>
                    <a:bodyPr/>
                    <a:lstStyle/>
                    <a:p>
                      <a:pPr algn="l" fontAlgn="b"/>
                      <a:r>
                        <a:rPr lang="bg-BG" sz="1000" b="0" i="1" u="none" strike="noStrike">
                          <a:solidFill>
                            <a:srgbClr val="000000"/>
                          </a:solidFill>
                          <a:latin typeface="Calibri"/>
                        </a:rPr>
                        <a:t>        Външни прояви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441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473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918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988 </a:t>
                      </a:r>
                    </a:p>
                  </a:txBody>
                  <a:tcPr marL="0" marR="0" marT="0" marB="0" anchor="ctr">
                    <a:lnL>
                      <a:noFill/>
                    </a:lnL>
                    <a:lnR>
                      <a:noFill/>
                    </a:lnR>
                    <a:lnT>
                      <a:noFill/>
                    </a:lnT>
                    <a:lnB>
                      <a:noFill/>
                    </a:lnB>
                  </a:tcPr>
                </a:tc>
              </a:tr>
              <a:tr h="187570">
                <a:tc>
                  <a:txBody>
                    <a:bodyPr/>
                    <a:lstStyle/>
                    <a:p>
                      <a:pPr algn="l" fontAlgn="b"/>
                      <a:r>
                        <a:rPr lang="bg-BG" sz="1000" b="0" i="1" u="none" strike="noStrike">
                          <a:solidFill>
                            <a:srgbClr val="000000"/>
                          </a:solidFill>
                          <a:latin typeface="Calibri"/>
                        </a:rPr>
                        <a:t>        Вътрешни прояви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114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149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74 </a:t>
                      </a:r>
                    </a:p>
                  </a:txBody>
                  <a:tcPr marL="0" marR="0" marT="0" marB="0" anchor="ctr">
                    <a:lnL>
                      <a:noFill/>
                    </a:lnL>
                    <a:lnR>
                      <a:noFill/>
                    </a:lnR>
                    <a:lnT>
                      <a:noFill/>
                    </a:lnT>
                    <a:lnB>
                      <a:noFill/>
                    </a:lnB>
                  </a:tcPr>
                </a:tc>
              </a:tr>
              <a:tr h="187570">
                <a:tc>
                  <a:txBody>
                    <a:bodyPr/>
                    <a:lstStyle/>
                    <a:p>
                      <a:pPr algn="l" fontAlgn="b"/>
                      <a:r>
                        <a:rPr lang="bg-BG" sz="1000" b="1" i="0" u="none" strike="noStrike">
                          <a:solidFill>
                            <a:srgbClr val="000000"/>
                          </a:solidFill>
                          <a:latin typeface="Calibri"/>
                        </a:rPr>
                        <a:t> Други приходи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53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18 </a:t>
                      </a:r>
                    </a:p>
                  </a:txBody>
                  <a:tcPr marL="0" marR="0" marT="0" marB="0" anchor="ctr">
                    <a:lnL>
                      <a:noFill/>
                    </a:lnL>
                    <a:lnR>
                      <a:noFill/>
                    </a:lnR>
                    <a:lnT>
                      <a:noFill/>
                    </a:lnT>
                    <a:lnB>
                      <a:noFill/>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graphicFrame>
        <p:nvGraphicFramePr>
          <p:cNvPr id="5" name="Table 4"/>
          <p:cNvGraphicFramePr>
            <a:graphicFrameLocks noGrp="1"/>
          </p:cNvGraphicFramePr>
          <p:nvPr/>
        </p:nvGraphicFramePr>
        <p:xfrm>
          <a:off x="685801" y="1600199"/>
          <a:ext cx="7772398" cy="3702005"/>
        </p:xfrm>
        <a:graphic>
          <a:graphicData uri="http://schemas.openxmlformats.org/drawingml/2006/table">
            <a:tbl>
              <a:tblPr/>
              <a:tblGrid>
                <a:gridCol w="2713629"/>
                <a:gridCol w="917557"/>
                <a:gridCol w="771139"/>
                <a:gridCol w="771139"/>
                <a:gridCol w="800423"/>
                <a:gridCol w="868752"/>
                <a:gridCol w="929759"/>
              </a:tblGrid>
              <a:tr h="246736">
                <a:tc>
                  <a:txBody>
                    <a:bodyPr/>
                    <a:lstStyle/>
                    <a:p>
                      <a:pPr algn="l" fontAlgn="ctr"/>
                      <a:r>
                        <a:rPr lang="ru-RU" sz="1000" b="1"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r>
              <a:tr h="209531">
                <a:tc>
                  <a:txBody>
                    <a:bodyPr/>
                    <a:lstStyle/>
                    <a:p>
                      <a:pPr algn="l" fontAlgn="b"/>
                      <a:r>
                        <a:rPr lang="en-US" sz="1000" b="1" i="0" u="none" strike="noStrike" dirty="0">
                          <a:solidFill>
                            <a:srgbClr val="000000"/>
                          </a:solidFill>
                          <a:latin typeface="Calibri"/>
                        </a:rPr>
                        <a:t> Income Statement </a:t>
                      </a:r>
                    </a:p>
                  </a:txBody>
                  <a:tcPr marL="0" marR="0" marT="0" marB="0" anchor="b">
                    <a:lnL>
                      <a:noFill/>
                    </a:lnL>
                    <a:lnR>
                      <a:noFill/>
                    </a:lnR>
                    <a:lnT>
                      <a:noFill/>
                    </a:lnT>
                    <a:lnB>
                      <a:noFill/>
                    </a:lnB>
                  </a:tcPr>
                </a:tc>
                <a:tc rowSpan="2">
                  <a:txBody>
                    <a:bodyPr/>
                    <a:lstStyle/>
                    <a:p>
                      <a:pPr algn="ctr" fontAlgn="ctr"/>
                      <a:r>
                        <a:rPr lang="ru-RU" sz="1000" b="1" i="0" u="none" strike="noStrike">
                          <a:solidFill>
                            <a:srgbClr val="000000"/>
                          </a:solidFill>
                          <a:latin typeface="Calibri"/>
                        </a:rPr>
                        <a:t> НДК - Конгресен център София ЕАД </a:t>
                      </a:r>
                    </a:p>
                  </a:txBody>
                  <a:tcPr marL="0" marR="0" marT="0" marB="0" anchor="ctr">
                    <a:lnL>
                      <a:noFill/>
                    </a:lnL>
                    <a:lnR>
                      <a:noFill/>
                    </a:lnR>
                    <a:lnT>
                      <a:noFill/>
                    </a:lnT>
                    <a:lnB>
                      <a:noFill/>
                    </a:lnB>
                  </a:tcPr>
                </a:tc>
                <a:tc rowSpan="2">
                  <a:txBody>
                    <a:bodyPr/>
                    <a:lstStyle/>
                    <a:p>
                      <a:pPr algn="ctr" fontAlgn="ctr"/>
                      <a:r>
                        <a:rPr lang="bg-BG" sz="1000" b="1"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НДК - Конгресен център София ЕАД</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407308">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r>
              <a:tr h="209531">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31/03/2013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r>
              <a:tr h="209531">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r>
              <a:tr h="209531">
                <a:tc>
                  <a:txBody>
                    <a:bodyPr/>
                    <a:lstStyle/>
                    <a:p>
                      <a:pPr algn="l" fontAlgn="b"/>
                      <a:r>
                        <a:rPr lang="ru-RU" sz="1000" b="1" i="0" u="none" strike="noStrike">
                          <a:solidFill>
                            <a:srgbClr val="000000"/>
                          </a:solidFill>
                          <a:latin typeface="Calibri"/>
                        </a:rPr>
                        <a:t> Разходи по икономически елементи от които: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(-3 764)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(-3 929)</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(-3 444)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(-3 594)</a:t>
                      </a:r>
                    </a:p>
                  </a:txBody>
                  <a:tcPr marL="0" marR="0" marT="0" marB="0" anchor="ctr">
                    <a:lnL>
                      <a:noFill/>
                    </a:lnL>
                    <a:lnR>
                      <a:noFill/>
                    </a:lnR>
                    <a:lnT>
                      <a:noFill/>
                    </a:lnT>
                    <a:lnB>
                      <a:noFill/>
                    </a:lnB>
                  </a:tcPr>
                </a:tc>
              </a:tr>
              <a:tr h="197890">
                <a:tc>
                  <a:txBody>
                    <a:bodyPr/>
                    <a:lstStyle/>
                    <a:p>
                      <a:pPr algn="l" fontAlgn="b"/>
                      <a:r>
                        <a:rPr lang="bg-BG" sz="1000" b="0" i="0" u="none" strike="noStrike">
                          <a:solidFill>
                            <a:srgbClr val="000000"/>
                          </a:solidFill>
                          <a:latin typeface="Calibri"/>
                        </a:rPr>
                        <a:t> Разходи за материали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(-51)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(-47)</a:t>
                      </a:r>
                    </a:p>
                  </a:txBody>
                  <a:tcPr marL="0" marR="0" marT="0" marB="0" anchor="ctr">
                    <a:lnL>
                      <a:noFill/>
                    </a:lnL>
                    <a:lnR>
                      <a:noFill/>
                    </a:lnR>
                    <a:lnT>
                      <a:noFill/>
                    </a:lnT>
                    <a:lnB>
                      <a:noFill/>
                    </a:lnB>
                  </a:tcPr>
                </a:tc>
              </a:tr>
              <a:tr h="246736">
                <a:tc>
                  <a:txBody>
                    <a:bodyPr/>
                    <a:lstStyle/>
                    <a:p>
                      <a:pPr algn="l" fontAlgn="b"/>
                      <a:r>
                        <a:rPr lang="bg-BG" sz="1000" b="0" i="0" u="none" strike="noStrike">
                          <a:solidFill>
                            <a:srgbClr val="000000"/>
                          </a:solidFill>
                          <a:latin typeface="Calibri"/>
                        </a:rPr>
                        <a:t> Разходи за външни услуги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(-817)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(-872)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(-540)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(-582)</a:t>
                      </a:r>
                    </a:p>
                  </a:txBody>
                  <a:tcPr marL="0" marR="0" marT="0" marB="0" anchor="ctr">
                    <a:lnL>
                      <a:noFill/>
                    </a:lnL>
                    <a:lnR>
                      <a:noFill/>
                    </a:lnR>
                    <a:lnT>
                      <a:noFill/>
                    </a:lnT>
                    <a:lnB>
                      <a:noFill/>
                    </a:lnB>
                  </a:tcPr>
                </a:tc>
              </a:tr>
              <a:tr h="209531">
                <a:tc>
                  <a:txBody>
                    <a:bodyPr/>
                    <a:lstStyle/>
                    <a:p>
                      <a:pPr algn="l" fontAlgn="b"/>
                      <a:r>
                        <a:rPr lang="ru-RU" sz="1000" b="0" i="0" u="none" strike="noStrike">
                          <a:solidFill>
                            <a:srgbClr val="000000"/>
                          </a:solidFill>
                          <a:latin typeface="Calibri"/>
                        </a:rPr>
                        <a:t> Разходи за Възнаграждения и Осигуровки на  Служителите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(-1 172)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(-78)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(-1 250)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(-1 141)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(-1 223)</a:t>
                      </a:r>
                    </a:p>
                  </a:txBody>
                  <a:tcPr marL="0" marR="0" marT="0" marB="0" anchor="ctr">
                    <a:lnL>
                      <a:noFill/>
                    </a:lnL>
                    <a:lnR>
                      <a:noFill/>
                    </a:lnR>
                    <a:lnT>
                      <a:noFill/>
                    </a:lnT>
                    <a:lnB>
                      <a:noFill/>
                    </a:lnB>
                  </a:tcPr>
                </a:tc>
              </a:tr>
              <a:tr h="209531">
                <a:tc>
                  <a:txBody>
                    <a:bodyPr/>
                    <a:lstStyle/>
                    <a:p>
                      <a:pPr algn="l" fontAlgn="b"/>
                      <a:r>
                        <a:rPr lang="bg-BG" sz="1000" b="0" i="0" u="none" strike="noStrike">
                          <a:solidFill>
                            <a:srgbClr val="000000"/>
                          </a:solidFill>
                          <a:latin typeface="Calibri"/>
                        </a:rPr>
                        <a:t> Разходи за амортизация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(-1 719)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(-1 737)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(-1 713)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(-1 731)</a:t>
                      </a:r>
                    </a:p>
                  </a:txBody>
                  <a:tcPr marL="0" marR="0" marT="0" marB="0" anchor="ctr">
                    <a:lnL>
                      <a:noFill/>
                    </a:lnL>
                    <a:lnR>
                      <a:noFill/>
                    </a:lnR>
                    <a:lnT>
                      <a:noFill/>
                    </a:lnT>
                    <a:lnB>
                      <a:noFill/>
                    </a:lnB>
                  </a:tcPr>
                </a:tc>
              </a:tr>
              <a:tr h="209531">
                <a:tc>
                  <a:txBody>
                    <a:bodyPr/>
                    <a:lstStyle/>
                    <a:p>
                      <a:pPr algn="l" fontAlgn="b"/>
                      <a:r>
                        <a:rPr lang="bg-BG" sz="1000" b="0" i="0" u="none" strike="noStrike">
                          <a:solidFill>
                            <a:srgbClr val="000000"/>
                          </a:solidFill>
                          <a:latin typeface="Calibri"/>
                        </a:rPr>
                        <a:t> Други разходи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a:t>
                      </a:r>
                    </a:p>
                  </a:txBody>
                  <a:tcPr marL="0" marR="0" marT="0" marB="0" anchor="ctr">
                    <a:lnL>
                      <a:noFill/>
                    </a:lnL>
                    <a:lnR>
                      <a:noFill/>
                    </a:lnR>
                    <a:lnT>
                      <a:noFill/>
                    </a:lnT>
                    <a:lnB>
                      <a:noFill/>
                    </a:lnB>
                  </a:tcPr>
                </a:tc>
              </a:tr>
              <a:tr h="209531">
                <a:tc>
                  <a:txBody>
                    <a:bodyPr/>
                    <a:lstStyle/>
                    <a:p>
                      <a:pPr algn="l" fontAlgn="b"/>
                      <a:r>
                        <a:rPr lang="bg-BG" sz="1000" b="1" i="0" u="none" strike="noStrike">
                          <a:solidFill>
                            <a:srgbClr val="000000"/>
                          </a:solidFill>
                          <a:latin typeface="Calibri"/>
                        </a:rPr>
                        <a:t> Приходи от лихви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 </a:t>
                      </a:r>
                    </a:p>
                  </a:txBody>
                  <a:tcPr marL="0" marR="0" marT="0" marB="0" anchor="ctr">
                    <a:lnL>
                      <a:noFill/>
                    </a:lnL>
                    <a:lnR>
                      <a:noFill/>
                    </a:lnR>
                    <a:lnT>
                      <a:noFill/>
                    </a:lnT>
                    <a:lnB>
                      <a:noFill/>
                    </a:lnB>
                  </a:tcPr>
                </a:tc>
              </a:tr>
              <a:tr h="209531">
                <a:tc>
                  <a:txBody>
                    <a:bodyPr/>
                    <a:lstStyle/>
                    <a:p>
                      <a:pPr algn="l" fontAlgn="b"/>
                      <a:r>
                        <a:rPr lang="bg-BG" sz="1000" b="1" i="0" u="none" strike="noStrike" dirty="0">
                          <a:solidFill>
                            <a:srgbClr val="000000"/>
                          </a:solidFill>
                          <a:latin typeface="Calibri"/>
                        </a:rPr>
                        <a:t> Други финансови разходи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a:t>
                      </a:r>
                    </a:p>
                  </a:txBody>
                  <a:tcPr marL="0" marR="0" marT="0" marB="0" anchor="ctr">
                    <a:lnL>
                      <a:noFill/>
                    </a:lnL>
                    <a:lnR>
                      <a:noFill/>
                    </a:lnR>
                    <a:lnT>
                      <a:noFill/>
                    </a:lnT>
                    <a:lnB>
                      <a:noFill/>
                    </a:lnB>
                  </a:tcPr>
                </a:tc>
              </a:tr>
              <a:tr h="209531">
                <a:tc>
                  <a:txBody>
                    <a:bodyPr/>
                    <a:lstStyle/>
                    <a:p>
                      <a:pPr algn="l" fontAlgn="b"/>
                      <a:r>
                        <a:rPr lang="ru-RU" sz="1000" b="1" i="0" u="none" strike="noStrike">
                          <a:solidFill>
                            <a:srgbClr val="000000"/>
                          </a:solidFill>
                          <a:latin typeface="Calibri"/>
                        </a:rPr>
                        <a:t> Резултат за периода преди данъци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(-1 821)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(-1 868)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(-1 078)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(-1 028)</a:t>
                      </a:r>
                    </a:p>
                  </a:txBody>
                  <a:tcPr marL="0" marR="0" marT="0" marB="0" anchor="ctr">
                    <a:lnL>
                      <a:noFill/>
                    </a:lnL>
                    <a:lnR>
                      <a:noFill/>
                    </a:lnR>
                    <a:lnT>
                      <a:noFill/>
                    </a:lnT>
                    <a:lnB>
                      <a:noFill/>
                    </a:lnB>
                  </a:tcPr>
                </a:tc>
              </a:tr>
              <a:tr h="209531">
                <a:tc>
                  <a:txBody>
                    <a:bodyPr/>
                    <a:lstStyle/>
                    <a:p>
                      <a:pPr algn="l" fontAlgn="b"/>
                      <a:r>
                        <a:rPr lang="bg-BG" sz="1000" b="1" i="0" u="none" strike="noStrike">
                          <a:solidFill>
                            <a:srgbClr val="000000"/>
                          </a:solidFill>
                          <a:latin typeface="Calibri"/>
                        </a:rPr>
                        <a:t> Нетен резултат за периода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(-1 821)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(-46)</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(-1 868)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(-1 078)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51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(-1 028)</a:t>
                      </a:r>
                    </a:p>
                  </a:txBody>
                  <a:tcPr marL="0" marR="0" marT="0" marB="0" anchor="ctr">
                    <a:lnL>
                      <a:noFill/>
                    </a:lnL>
                    <a:lnR>
                      <a:noFill/>
                    </a:lnR>
                    <a:lnT>
                      <a:noFill/>
                    </a:lnT>
                    <a:lnB>
                      <a:noFill/>
                    </a:lnB>
                  </a:tcPr>
                </a:tc>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7" name="Title 1"/>
          <p:cNvSpPr txBox="1">
            <a:spLocks/>
          </p:cNvSpPr>
          <p:nvPr/>
        </p:nvSpPr>
        <p:spPr>
          <a:xfrm>
            <a:off x="533400" y="663575"/>
            <a:ext cx="5334000" cy="555625"/>
          </a:xfrm>
          <a:prstGeom prst="rect">
            <a:avLst/>
          </a:prstGeom>
        </p:spPr>
        <p:txBody>
          <a:bodyPr vert="horz" lIns="91440" tIns="45720" rIns="91440" bIns="45720" rtlCol="0" anchor="ctr">
            <a:normAutofit/>
          </a:bodyPr>
          <a:lstStyle/>
          <a:p>
            <a:pPr lvl="0">
              <a:spcBef>
                <a:spcPct val="0"/>
              </a:spcBef>
              <a:defRPr/>
            </a:pPr>
            <a:r>
              <a:rPr lang="bg-BG" sz="1400" b="1" dirty="0" smtClean="0">
                <a:effectLst>
                  <a:outerShdw blurRad="38100" dist="38100" dir="2700000" algn="tl">
                    <a:srgbClr val="000000">
                      <a:alpha val="43137"/>
                    </a:srgbClr>
                  </a:outerShdw>
                </a:effectLst>
                <a:latin typeface="Calibri" pitchFamily="34" charset="0"/>
                <a:cs typeface="Calibri" pitchFamily="34" charset="0"/>
              </a:rPr>
              <a:t>Сводиран отчет за първо и второ тримесечие на 2013 г. </a:t>
            </a:r>
            <a:br>
              <a:rPr lang="bg-BG" sz="1400" b="1" dirty="0" smtClean="0">
                <a:effectLst>
                  <a:outerShdw blurRad="38100" dist="38100" dir="2700000" algn="tl">
                    <a:srgbClr val="000000">
                      <a:alpha val="43137"/>
                    </a:srgbClr>
                  </a:outerShdw>
                </a:effectLst>
                <a:latin typeface="Calibri" pitchFamily="34" charset="0"/>
                <a:cs typeface="Calibri" pitchFamily="34" charset="0"/>
              </a:rPr>
            </a:br>
            <a:r>
              <a:rPr lang="bg-BG" sz="1400" b="1" dirty="0" smtClean="0">
                <a:effectLst>
                  <a:outerShdw blurRad="38100" dist="38100" dir="2700000" algn="tl">
                    <a:srgbClr val="000000">
                      <a:alpha val="43137"/>
                    </a:srgbClr>
                  </a:outerShdw>
                </a:effectLst>
                <a:latin typeface="Calibri" pitchFamily="34" charset="0"/>
                <a:cs typeface="Calibri" pitchFamily="34" charset="0"/>
              </a:rPr>
              <a:t>НДК – </a:t>
            </a:r>
            <a:r>
              <a:rPr lang="ru-RU" sz="1400" b="1" dirty="0" smtClean="0">
                <a:effectLst>
                  <a:outerShdw blurRad="38100" dist="38100" dir="2700000" algn="tl">
                    <a:srgbClr val="000000">
                      <a:alpha val="43137"/>
                    </a:srgbClr>
                  </a:outerShdw>
                </a:effectLst>
                <a:latin typeface="Calibri" pitchFamily="34" charset="0"/>
                <a:cs typeface="Calibri" pitchFamily="34" charset="0"/>
              </a:rPr>
              <a:t>Конгресен център София ЕАД, в хил. лв.</a:t>
            </a:r>
            <a:endParaRPr lang="bg-BG" sz="1400" b="1" dirty="0">
              <a:effectLst>
                <a:outerShdw blurRad="38100" dist="38100" dir="2700000" algn="tl">
                  <a:srgbClr val="000000">
                    <a:alpha val="43137"/>
                  </a:srgbClr>
                </a:outerShdw>
              </a:effectLst>
              <a:latin typeface="Calibri" pitchFamily="34" charset="0"/>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6</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graphicFrame>
        <p:nvGraphicFramePr>
          <p:cNvPr id="5" name="Table 4"/>
          <p:cNvGraphicFramePr>
            <a:graphicFrameLocks noGrp="1"/>
          </p:cNvGraphicFramePr>
          <p:nvPr/>
        </p:nvGraphicFramePr>
        <p:xfrm>
          <a:off x="381000" y="1295393"/>
          <a:ext cx="8382001" cy="4792784"/>
        </p:xfrm>
        <a:graphic>
          <a:graphicData uri="http://schemas.openxmlformats.org/drawingml/2006/table">
            <a:tbl>
              <a:tblPr/>
              <a:tblGrid>
                <a:gridCol w="2940308"/>
                <a:gridCol w="994207"/>
                <a:gridCol w="835557"/>
                <a:gridCol w="835557"/>
                <a:gridCol w="880506"/>
                <a:gridCol w="888440"/>
                <a:gridCol w="1007426"/>
              </a:tblGrid>
              <a:tr h="281477">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solidFill>
                      <a:srgbClr val="FFFFFF"/>
                    </a:solidFill>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r>
              <a:tr h="140738">
                <a:tc>
                  <a:txBody>
                    <a:bodyPr/>
                    <a:lstStyle/>
                    <a:p>
                      <a:pPr algn="l" fontAlgn="b"/>
                      <a:r>
                        <a:rPr lang="ru-RU" sz="1000" b="1" i="0" u="none" strike="noStrike">
                          <a:solidFill>
                            <a:srgbClr val="000000"/>
                          </a:solidFill>
                          <a:latin typeface="Calibri"/>
                        </a:rPr>
                        <a:t> НДК - Конгресен център София ЕАД </a:t>
                      </a:r>
                    </a:p>
                  </a:txBody>
                  <a:tcPr marL="0" marR="0" marT="0" marB="0" anchor="b">
                    <a:lnL>
                      <a:noFill/>
                    </a:lnL>
                    <a:lnR>
                      <a:noFill/>
                    </a:lnR>
                    <a:lnT>
                      <a:noFill/>
                    </a:lnT>
                    <a:lnB>
                      <a:noFill/>
                    </a:lnB>
                  </a:tcPr>
                </a:tc>
                <a:tc>
                  <a:txBody>
                    <a:bodyPr/>
                    <a:lstStyle/>
                    <a:p>
                      <a:pPr algn="ctr" fontAlgn="ctr"/>
                      <a:r>
                        <a:rPr lang="en-US" sz="1000" b="1" i="0" u="none" strike="noStrike" dirty="0">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solidFill>
                      <a:srgbClr val="FFFFFF"/>
                    </a:solidFill>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r>
              <a:tr h="609607">
                <a:tc>
                  <a:txBody>
                    <a:bodyPr/>
                    <a:lstStyle/>
                    <a:p>
                      <a:pPr algn="l" fontAlgn="b"/>
                      <a:r>
                        <a:rPr lang="bg-BG" sz="1000" b="1" i="0" u="none" strike="noStrike" dirty="0">
                          <a:solidFill>
                            <a:srgbClr val="000000"/>
                          </a:solidFill>
                          <a:latin typeface="Calibri"/>
                        </a:rPr>
                        <a:t> БАЛАНС </a:t>
                      </a:r>
                    </a:p>
                  </a:txBody>
                  <a:tcPr marL="0" marR="0" marT="0" marB="0" anchor="b">
                    <a:lnL>
                      <a:noFill/>
                    </a:lnL>
                    <a:lnR>
                      <a:noFill/>
                    </a:lnR>
                    <a:lnT>
                      <a:noFill/>
                    </a:lnT>
                    <a:lnB>
                      <a:noFill/>
                    </a:lnB>
                  </a:tcPr>
                </a:tc>
                <a:tc rowSpan="2">
                  <a:txBody>
                    <a:bodyPr/>
                    <a:lstStyle/>
                    <a:p>
                      <a:pPr algn="ctr" fontAlgn="ctr"/>
                      <a:r>
                        <a:rPr lang="ru-RU" sz="1000" b="0"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rowSpan="2">
                  <a:txBody>
                    <a:bodyPr/>
                    <a:lstStyle/>
                    <a:p>
                      <a:pPr algn="ctr" fontAlgn="ctr"/>
                      <a:r>
                        <a:rPr lang="bg-BG" sz="1000" b="0"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0"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rowSpan="2">
                  <a:txBody>
                    <a:bodyPr/>
                    <a:lstStyle/>
                    <a:p>
                      <a:pPr algn="ctr" fontAlgn="ctr"/>
                      <a:r>
                        <a:rPr lang="ru-RU" sz="1000" b="1" i="0" u="none" strike="noStrike" dirty="0">
                          <a:solidFill>
                            <a:srgbClr val="000000"/>
                          </a:solidFill>
                          <a:latin typeface="Calibri"/>
                        </a:rPr>
                        <a:t>НДК - Конгресен център София ЕАД</a:t>
                      </a:r>
                    </a:p>
                  </a:txBody>
                  <a:tcPr marL="0" marR="0" marT="0" marB="0" anchor="ctr">
                    <a:lnL>
                      <a:noFill/>
                    </a:lnL>
                    <a:lnR>
                      <a:noFill/>
                    </a:lnR>
                    <a:lnT>
                      <a:noFill/>
                    </a:lnT>
                    <a:lnB>
                      <a:noFill/>
                    </a:lnB>
                  </a:tcPr>
                </a:tc>
                <a:tc rowSpan="2">
                  <a:txBody>
                    <a:bodyPr/>
                    <a:lstStyle/>
                    <a:p>
                      <a:pPr algn="ctr" fontAlgn="ctr"/>
                      <a:r>
                        <a:rPr lang="bg-BG" sz="1000" b="1"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1"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140738">
                <a:tc>
                  <a:txBody>
                    <a:bodyPr/>
                    <a:lstStyle/>
                    <a:p>
                      <a:pPr algn="ctr"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c vMerge="1">
                  <a:txBody>
                    <a:bodyPr/>
                    <a:lstStyle/>
                    <a:p>
                      <a:endParaRPr lang="en-US"/>
                    </a:p>
                  </a:txBody>
                  <a:tcPr>
                    <a:lnL>
                      <a:noFill/>
                    </a:lnL>
                    <a:lnR>
                      <a:noFill/>
                    </a:lnR>
                    <a:lnT>
                      <a:noFill/>
                    </a:lnT>
                    <a:lnB>
                      <a:noFill/>
                    </a:lnB>
                  </a:tcPr>
                </a:tc>
              </a:tr>
              <a:tr h="140738">
                <a:tc>
                  <a:txBody>
                    <a:bodyPr/>
                    <a:lstStyle/>
                    <a:p>
                      <a:pPr algn="l" fontAlgn="b"/>
                      <a:r>
                        <a:rPr lang="bg-BG" sz="1000" b="1" i="0" u="none" strike="noStrike">
                          <a:solidFill>
                            <a:srgbClr val="000000"/>
                          </a:solidFill>
                          <a:latin typeface="Calibri"/>
                        </a:rPr>
                        <a:t> Активи </a:t>
                      </a: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 `000 </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r>
              <a:tr h="140738">
                <a:tc>
                  <a:txBody>
                    <a:bodyPr/>
                    <a:lstStyle/>
                    <a:p>
                      <a:pPr algn="l" fontAlgn="b"/>
                      <a:r>
                        <a:rPr lang="ru-RU" sz="1000" b="1" i="0" u="none" strike="noStrike">
                          <a:solidFill>
                            <a:srgbClr val="000000"/>
                          </a:solidFill>
                          <a:latin typeface="Calibri"/>
                        </a:rPr>
                        <a:t> Имоти, машини, съоръжения и оборудване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352 755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4 691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357 445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359103</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4727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363831</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Нематериални активи в т.ч.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41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42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34</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36</a:t>
                      </a:r>
                    </a:p>
                  </a:txBody>
                  <a:tcPr marL="0" marR="0" marT="0" marB="0" anchor="b">
                    <a:lnL>
                      <a:noFill/>
                    </a:lnL>
                    <a:lnR>
                      <a:noFill/>
                    </a:lnR>
                    <a:lnT>
                      <a:noFill/>
                    </a:lnT>
                    <a:lnB>
                      <a:noFill/>
                    </a:lnB>
                  </a:tcPr>
                </a:tc>
              </a:tr>
              <a:tr h="281477">
                <a:tc>
                  <a:txBody>
                    <a:bodyPr/>
                    <a:lstStyle/>
                    <a:p>
                      <a:pPr algn="l" fontAlgn="b"/>
                      <a:r>
                        <a:rPr lang="ru-RU" sz="1000" b="0" i="0" u="none" strike="noStrike">
                          <a:solidFill>
                            <a:srgbClr val="000000"/>
                          </a:solidFill>
                          <a:latin typeface="Calibri"/>
                        </a:rPr>
                        <a:t> Права върху интелектуална и индустриална собственост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30 </a:t>
                      </a:r>
                    </a:p>
                  </a:txBody>
                  <a:tcPr marL="0" marR="0" marT="0" marB="0" anchor="ctr">
                    <a:lnL>
                      <a:noFill/>
                    </a:lnL>
                    <a:lnR>
                      <a:noFill/>
                    </a:lnR>
                    <a:lnT>
                      <a:noFill/>
                    </a:lnT>
                    <a:lnB>
                      <a:noFill/>
                    </a:lnB>
                  </a:tcPr>
                </a:tc>
                <a:tc>
                  <a:txBody>
                    <a:bodyPr/>
                    <a:lstStyle/>
                    <a:p>
                      <a:pPr algn="r" fontAlgn="b"/>
                      <a:r>
                        <a:rPr lang="en-US" sz="1000" b="0" i="0" u="none" strike="noStrike">
                          <a:solidFill>
                            <a:srgbClr val="000000"/>
                          </a:solidFill>
                          <a:latin typeface="Calibri"/>
                        </a:rPr>
                        <a:t>18</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20</a:t>
                      </a:r>
                    </a:p>
                  </a:txBody>
                  <a:tcPr marL="0" marR="0" marT="0" marB="0" anchor="b">
                    <a:lnL>
                      <a:noFill/>
                    </a:lnL>
                    <a:lnR>
                      <a:noFill/>
                    </a:lnR>
                    <a:lnT>
                      <a:noFill/>
                    </a:lnT>
                    <a:lnB>
                      <a:noFill/>
                    </a:lnB>
                  </a:tcPr>
                </a:tc>
              </a:tr>
              <a:tr h="140738">
                <a:tc>
                  <a:txBody>
                    <a:bodyPr/>
                    <a:lstStyle/>
                    <a:p>
                      <a:pPr algn="l" fontAlgn="b"/>
                      <a:r>
                        <a:rPr lang="bg-BG" sz="1000" b="0" i="0" u="none" strike="noStrike">
                          <a:solidFill>
                            <a:srgbClr val="000000"/>
                          </a:solidFill>
                          <a:latin typeface="Calibri"/>
                        </a:rPr>
                        <a:t> Програмни продукти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a:t>
                      </a:r>
                    </a:p>
                  </a:txBody>
                  <a:tcPr marL="0" marR="0" marT="0" marB="0" anchor="ctr">
                    <a:lnL>
                      <a:noFill/>
                    </a:lnL>
                    <a:lnR>
                      <a:noFill/>
                    </a:lnR>
                    <a:lnT>
                      <a:noFill/>
                    </a:lnT>
                    <a:lnB>
                      <a:noFill/>
                    </a:lnB>
                  </a:tcPr>
                </a:tc>
                <a:tc>
                  <a:txBody>
                    <a:bodyPr/>
                    <a:lstStyle/>
                    <a:p>
                      <a:pPr algn="r" fontAlgn="b"/>
                      <a:r>
                        <a:rPr lang="en-US" sz="1000" b="0" i="0" u="none" strike="noStrike">
                          <a:solidFill>
                            <a:srgbClr val="000000"/>
                          </a:solidFill>
                          <a:latin typeface="Calibri"/>
                        </a:rPr>
                        <a:t>16</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16</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Инвестиционни имоти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13 494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13 494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13635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13635</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Дългосрочни финансови активи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1337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1337</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Активи по отсрочени данъци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27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66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66</a:t>
                      </a:r>
                    </a:p>
                  </a:txBody>
                  <a:tcPr marL="0" marR="0" marT="0" marB="0" anchor="b">
                    <a:lnL>
                      <a:noFill/>
                    </a:lnL>
                    <a:lnR>
                      <a:noFill/>
                    </a:lnR>
                    <a:lnT>
                      <a:noFill/>
                    </a:lnT>
                    <a:lnB>
                      <a:noFill/>
                    </a:lnB>
                  </a:tcPr>
                </a:tc>
              </a:tr>
              <a:tr h="140738">
                <a:tc>
                  <a:txBody>
                    <a:bodyPr/>
                    <a:lstStyle/>
                    <a:p>
                      <a:pPr algn="l" fontAlgn="b"/>
                      <a:r>
                        <a:rPr lang="bg-BG" sz="1000" b="1" i="1" u="none" strike="noStrike">
                          <a:solidFill>
                            <a:srgbClr val="000000"/>
                          </a:solidFill>
                          <a:latin typeface="Calibri"/>
                        </a:rPr>
                        <a:t> Сума ДА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366 320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4 693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371 013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374175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4729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378904</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Краткотрайни активи </a:t>
                      </a: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Материални запаси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68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483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21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410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430</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Краткосрочни финансови активи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1 331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1 333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2800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2802</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Търговски вземания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2 729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107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2 836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2035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86</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2121</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Други вземания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269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106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357</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-91</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61</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Пари и парични еквиваленти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3 133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3 194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752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52</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804</a:t>
                      </a:r>
                    </a:p>
                  </a:txBody>
                  <a:tcPr marL="0" marR="0" marT="0" marB="0" anchor="b">
                    <a:lnL>
                      <a:noFill/>
                    </a:lnL>
                    <a:lnR>
                      <a:noFill/>
                    </a:lnR>
                    <a:lnT>
                      <a:noFill/>
                    </a:lnT>
                    <a:lnB>
                      <a:noFill/>
                    </a:lnB>
                  </a:tcPr>
                </a:tc>
              </a:tr>
              <a:tr h="220777">
                <a:tc>
                  <a:txBody>
                    <a:bodyPr/>
                    <a:lstStyle/>
                    <a:p>
                      <a:pPr algn="l" fontAlgn="b"/>
                      <a:r>
                        <a:rPr lang="ru-RU" sz="1000" b="0" i="0" u="none" strike="noStrike">
                          <a:solidFill>
                            <a:srgbClr val="000000"/>
                          </a:solidFill>
                          <a:latin typeface="Calibri"/>
                        </a:rPr>
                        <a:t> Парични средства по разплащателни сметки в лева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1 581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1 629 </a:t>
                      </a:r>
                    </a:p>
                  </a:txBody>
                  <a:tcPr marL="0" marR="0" marT="0" marB="0" anchor="ctr">
                    <a:lnL>
                      <a:noFill/>
                    </a:lnL>
                    <a:lnR>
                      <a:noFill/>
                    </a:lnR>
                    <a:lnT>
                      <a:noFill/>
                    </a:lnT>
                    <a:lnB>
                      <a:noFill/>
                    </a:lnB>
                  </a:tcPr>
                </a:tc>
                <a:tc>
                  <a:txBody>
                    <a:bodyPr/>
                    <a:lstStyle/>
                    <a:p>
                      <a:pPr algn="r" fontAlgn="b"/>
                      <a:r>
                        <a:rPr lang="en-US" sz="1000" b="0" i="0" u="none" strike="noStrike" dirty="0">
                          <a:solidFill>
                            <a:srgbClr val="000000"/>
                          </a:solidFill>
                          <a:latin typeface="Calibri"/>
                        </a:rPr>
                        <a:t>377</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46</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423</a:t>
                      </a:r>
                    </a:p>
                  </a:txBody>
                  <a:tcPr marL="0" marR="0" marT="0" marB="0" anchor="b">
                    <a:lnL>
                      <a:noFill/>
                    </a:lnL>
                    <a:lnR>
                      <a:noFill/>
                    </a:lnR>
                    <a:lnT>
                      <a:noFill/>
                    </a:lnT>
                    <a:lnB>
                      <a:noFill/>
                    </a:lnB>
                  </a:tcPr>
                </a:tc>
              </a:tr>
              <a:tr h="281477">
                <a:tc>
                  <a:txBody>
                    <a:bodyPr/>
                    <a:lstStyle/>
                    <a:p>
                      <a:pPr algn="l" fontAlgn="b"/>
                      <a:r>
                        <a:rPr lang="ru-RU" sz="1000" b="0" i="0" u="none" strike="noStrike">
                          <a:solidFill>
                            <a:srgbClr val="000000"/>
                          </a:solidFill>
                          <a:latin typeface="Calibri"/>
                        </a:rPr>
                        <a:t> Парични следства по разплащателни сметки във валута </a:t>
                      </a:r>
                    </a:p>
                  </a:txBody>
                  <a:tcPr marL="0" marR="0" marT="0" marB="0" anchor="b">
                    <a:lnL>
                      <a:noFill/>
                    </a:lnL>
                    <a:lnR>
                      <a:noFill/>
                    </a:lnR>
                    <a:lnT>
                      <a:noFill/>
                    </a:lnT>
                    <a:lnB>
                      <a:noFill/>
                    </a:lnB>
                  </a:tcPr>
                </a:tc>
                <a:tc>
                  <a:txBody>
                    <a:bodyPr/>
                    <a:lstStyle/>
                    <a:p>
                      <a:pPr algn="r" fontAlgn="ctr">
                        <a:lnSpc>
                          <a:spcPct val="200000"/>
                        </a:lnSpc>
                      </a:pPr>
                      <a:r>
                        <a:rPr lang="en-US" sz="1000" b="0" i="0" u="none" strike="noStrike" dirty="0">
                          <a:solidFill>
                            <a:srgbClr val="000000"/>
                          </a:solidFill>
                          <a:latin typeface="Calibri"/>
                        </a:rPr>
                        <a:t>1 519 </a:t>
                      </a:r>
                    </a:p>
                  </a:txBody>
                  <a:tcPr marL="0" marR="0" marT="0" marB="0" anchor="ctr">
                    <a:lnL>
                      <a:noFill/>
                    </a:lnL>
                    <a:lnR>
                      <a:noFill/>
                    </a:lnR>
                    <a:lnT>
                      <a:noFill/>
                    </a:lnT>
                    <a:lnB>
                      <a:noFill/>
                    </a:lnB>
                  </a:tcPr>
                </a:tc>
                <a:tc>
                  <a:txBody>
                    <a:bodyPr/>
                    <a:lstStyle/>
                    <a:p>
                      <a:pPr algn="r" fontAlgn="ctr">
                        <a:lnSpc>
                          <a:spcPct val="200000"/>
                        </a:lnSpc>
                      </a:pPr>
                      <a:r>
                        <a:rPr lang="en-US" sz="1000" b="0" i="0" u="none" strike="noStrike" dirty="0">
                          <a:solidFill>
                            <a:srgbClr val="000000"/>
                          </a:solidFill>
                          <a:latin typeface="Calibri"/>
                        </a:rPr>
                        <a:t>3 </a:t>
                      </a:r>
                    </a:p>
                  </a:txBody>
                  <a:tcPr marL="0" marR="0" marT="0" marB="0" anchor="ctr">
                    <a:lnL>
                      <a:noFill/>
                    </a:lnL>
                    <a:lnR>
                      <a:noFill/>
                    </a:lnR>
                    <a:lnT>
                      <a:noFill/>
                    </a:lnT>
                    <a:lnB>
                      <a:noFill/>
                    </a:lnB>
                  </a:tcPr>
                </a:tc>
                <a:tc>
                  <a:txBody>
                    <a:bodyPr/>
                    <a:lstStyle/>
                    <a:p>
                      <a:pPr algn="r" fontAlgn="ctr">
                        <a:lnSpc>
                          <a:spcPct val="200000"/>
                        </a:lnSpc>
                      </a:pPr>
                      <a:r>
                        <a:rPr lang="en-US" sz="1000" b="0" i="0" u="none" strike="noStrike" dirty="0">
                          <a:solidFill>
                            <a:srgbClr val="000000"/>
                          </a:solidFill>
                          <a:latin typeface="Calibri"/>
                        </a:rPr>
                        <a:t>1 522 </a:t>
                      </a:r>
                    </a:p>
                  </a:txBody>
                  <a:tcPr marL="0" marR="0" marT="0" marB="0" anchor="ctr">
                    <a:lnL>
                      <a:noFill/>
                    </a:lnL>
                    <a:lnR>
                      <a:noFill/>
                    </a:lnR>
                    <a:lnT>
                      <a:noFill/>
                    </a:lnT>
                    <a:lnB>
                      <a:noFill/>
                    </a:lnB>
                  </a:tcPr>
                </a:tc>
                <a:tc>
                  <a:txBody>
                    <a:bodyPr/>
                    <a:lstStyle/>
                    <a:p>
                      <a:pPr algn="r" fontAlgn="b">
                        <a:lnSpc>
                          <a:spcPct val="200000"/>
                        </a:lnSpc>
                      </a:pPr>
                      <a:r>
                        <a:rPr lang="en-US" sz="1000" b="0" i="0" u="none" strike="noStrike" dirty="0">
                          <a:solidFill>
                            <a:srgbClr val="000000"/>
                          </a:solidFill>
                          <a:latin typeface="Calibri"/>
                        </a:rPr>
                        <a:t>338</a:t>
                      </a:r>
                    </a:p>
                  </a:txBody>
                  <a:tcPr marL="0" marR="0" marT="0" marB="0" anchor="b">
                    <a:lnL>
                      <a:noFill/>
                    </a:lnL>
                    <a:lnR>
                      <a:noFill/>
                    </a:lnR>
                    <a:lnT>
                      <a:noFill/>
                    </a:lnT>
                    <a:lnB>
                      <a:noFill/>
                    </a:lnB>
                  </a:tcPr>
                </a:tc>
                <a:tc>
                  <a:txBody>
                    <a:bodyPr/>
                    <a:lstStyle/>
                    <a:p>
                      <a:pPr algn="r" fontAlgn="b">
                        <a:lnSpc>
                          <a:spcPct val="200000"/>
                        </a:lnSpc>
                      </a:pPr>
                      <a:r>
                        <a:rPr lang="en-US" sz="1000" b="0" i="0" u="none" strike="noStrike" dirty="0">
                          <a:solidFill>
                            <a:srgbClr val="000000"/>
                          </a:solidFill>
                          <a:latin typeface="Calibri"/>
                        </a:rPr>
                        <a:t>2</a:t>
                      </a:r>
                    </a:p>
                  </a:txBody>
                  <a:tcPr marL="0" marR="0" marT="0" marB="0" anchor="b">
                    <a:lnL>
                      <a:noFill/>
                    </a:lnL>
                    <a:lnR>
                      <a:noFill/>
                    </a:lnR>
                    <a:lnT>
                      <a:noFill/>
                    </a:lnT>
                    <a:lnB>
                      <a:noFill/>
                    </a:lnB>
                  </a:tcPr>
                </a:tc>
                <a:tc>
                  <a:txBody>
                    <a:bodyPr/>
                    <a:lstStyle/>
                    <a:p>
                      <a:pPr algn="r" fontAlgn="b">
                        <a:lnSpc>
                          <a:spcPct val="200000"/>
                        </a:lnSpc>
                      </a:pPr>
                      <a:r>
                        <a:rPr lang="en-US" sz="1000" b="0" i="0" u="none" strike="noStrike" dirty="0">
                          <a:solidFill>
                            <a:srgbClr val="000000"/>
                          </a:solidFill>
                          <a:latin typeface="Calibri"/>
                        </a:rPr>
                        <a:t>339</a:t>
                      </a:r>
                    </a:p>
                  </a:txBody>
                  <a:tcPr marL="0" marR="0" marT="0" marB="0" anchor="b">
                    <a:lnL>
                      <a:noFill/>
                    </a:lnL>
                    <a:lnR>
                      <a:noFill/>
                    </a:lnR>
                    <a:lnT>
                      <a:noFill/>
                    </a:lnT>
                    <a:lnB>
                      <a:noFill/>
                    </a:lnB>
                  </a:tcPr>
                </a:tc>
              </a:tr>
              <a:tr h="140738">
                <a:tc>
                  <a:txBody>
                    <a:bodyPr/>
                    <a:lstStyle/>
                    <a:p>
                      <a:pPr algn="l" fontAlgn="b"/>
                      <a:r>
                        <a:rPr lang="ru-RU" sz="1000" b="0" i="0" u="none" strike="noStrike">
                          <a:solidFill>
                            <a:srgbClr val="000000"/>
                          </a:solidFill>
                          <a:latin typeface="Calibri"/>
                        </a:rPr>
                        <a:t> Парични средства в брой в лева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 </a:t>
                      </a:r>
                    </a:p>
                  </a:txBody>
                  <a:tcPr marL="0" marR="0" marT="0" marB="0" anchor="ctr">
                    <a:lnL>
                      <a:noFill/>
                    </a:lnL>
                    <a:lnR>
                      <a:noFill/>
                    </a:lnR>
                    <a:lnT>
                      <a:noFill/>
                    </a:lnT>
                    <a:lnB>
                      <a:noFill/>
                    </a:lnB>
                  </a:tcPr>
                </a:tc>
                <a:tc>
                  <a:txBody>
                    <a:bodyPr/>
                    <a:lstStyle/>
                    <a:p>
                      <a:pPr algn="r" fontAlgn="ctr"/>
                      <a:r>
                        <a:rPr lang="en-US" sz="1000" b="0" i="0" u="none" strike="noStrike" dirty="0">
                          <a:solidFill>
                            <a:srgbClr val="000000"/>
                          </a:solidFill>
                          <a:latin typeface="Calibri"/>
                        </a:rPr>
                        <a:t>42 </a:t>
                      </a:r>
                    </a:p>
                  </a:txBody>
                  <a:tcPr marL="0" marR="0" marT="0" marB="0" anchor="ctr">
                    <a:lnL>
                      <a:noFill/>
                    </a:lnL>
                    <a:lnR>
                      <a:noFill/>
                    </a:lnR>
                    <a:lnT>
                      <a:noFill/>
                    </a:lnT>
                    <a:lnB>
                      <a:noFill/>
                    </a:lnB>
                  </a:tcPr>
                </a:tc>
                <a:tc>
                  <a:txBody>
                    <a:bodyPr/>
                    <a:lstStyle/>
                    <a:p>
                      <a:pPr algn="r" fontAlgn="b"/>
                      <a:r>
                        <a:rPr lang="en-US" sz="1000" b="0" i="0" u="none" strike="noStrike" dirty="0">
                          <a:solidFill>
                            <a:srgbClr val="000000"/>
                          </a:solidFill>
                          <a:latin typeface="Calibri"/>
                        </a:rPr>
                        <a:t>37</a:t>
                      </a:r>
                    </a:p>
                  </a:txBody>
                  <a:tcPr marL="0" marR="0" marT="0" marB="0" anchor="b">
                    <a:lnL>
                      <a:noFill/>
                    </a:lnL>
                    <a:lnR>
                      <a:noFill/>
                    </a:lnR>
                    <a:lnT>
                      <a:noFill/>
                    </a:lnT>
                    <a:lnB>
                      <a:noFill/>
                    </a:lnB>
                  </a:tcPr>
                </a:tc>
                <a:tc>
                  <a:txBody>
                    <a:bodyPr/>
                    <a:lstStyle/>
                    <a:p>
                      <a:pPr algn="r" fontAlgn="b"/>
                      <a:r>
                        <a:rPr lang="en-US" sz="1000" b="0" i="0" u="none" strike="noStrike" dirty="0">
                          <a:solidFill>
                            <a:srgbClr val="000000"/>
                          </a:solidFill>
                          <a:latin typeface="Calibri"/>
                        </a:rPr>
                        <a:t>4</a:t>
                      </a:r>
                    </a:p>
                  </a:txBody>
                  <a:tcPr marL="0" marR="0" marT="0" marB="0" anchor="b">
                    <a:lnL>
                      <a:noFill/>
                    </a:lnL>
                    <a:lnR>
                      <a:noFill/>
                    </a:lnR>
                    <a:lnT>
                      <a:noFill/>
                    </a:lnT>
                    <a:lnB>
                      <a:noFill/>
                    </a:lnB>
                  </a:tcPr>
                </a:tc>
                <a:tc>
                  <a:txBody>
                    <a:bodyPr/>
                    <a:lstStyle/>
                    <a:p>
                      <a:pPr algn="r" fontAlgn="b"/>
                      <a:r>
                        <a:rPr lang="en-US" sz="1000" b="0" i="0" u="none" strike="noStrike" dirty="0">
                          <a:solidFill>
                            <a:srgbClr val="000000"/>
                          </a:solidFill>
                          <a:latin typeface="Calibri"/>
                        </a:rPr>
                        <a:t>42</a:t>
                      </a:r>
                    </a:p>
                  </a:txBody>
                  <a:tcPr marL="0" marR="0" marT="0" marB="0" anchor="b">
                    <a:lnL>
                      <a:noFill/>
                    </a:lnL>
                    <a:lnR>
                      <a:noFill/>
                    </a:lnR>
                    <a:lnT>
                      <a:noFill/>
                    </a:lnT>
                    <a:lnB>
                      <a:noFill/>
                    </a:lnB>
                  </a:tcPr>
                </a:tc>
              </a:tr>
              <a:tr h="140738">
                <a:tc>
                  <a:txBody>
                    <a:bodyPr/>
                    <a:lstStyle/>
                    <a:p>
                      <a:pPr algn="l" fontAlgn="b"/>
                      <a:r>
                        <a:rPr lang="ru-RU" sz="1000" b="0" i="0" u="none" strike="noStrike">
                          <a:solidFill>
                            <a:srgbClr val="000000"/>
                          </a:solidFill>
                          <a:latin typeface="Calibri"/>
                        </a:rPr>
                        <a:t> Парични средства в брой във валута </a:t>
                      </a:r>
                    </a:p>
                  </a:txBody>
                  <a:tcPr marL="0" marR="0" marT="0" marB="0" anchor="b">
                    <a:lnL>
                      <a:noFill/>
                    </a:lnL>
                    <a:lnR>
                      <a:noFill/>
                    </a:lnR>
                    <a:lnT>
                      <a:noFill/>
                    </a:lnT>
                    <a:lnB>
                      <a:noFill/>
                    </a:lnB>
                  </a:tcPr>
                </a:tc>
                <a:tc>
                  <a:txBody>
                    <a:bodyPr/>
                    <a:lstStyle/>
                    <a:p>
                      <a:pPr algn="r" fontAlgn="ctr"/>
                      <a:r>
                        <a:rPr lang="en-US" sz="1000" b="0" i="0" u="none" strike="noStrike" dirty="0">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b"/>
                      <a:r>
                        <a:rPr lang="en-US" sz="1000" b="0"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0</a:t>
                      </a:r>
                    </a:p>
                  </a:txBody>
                  <a:tcPr marL="0" marR="0" marT="0" marB="0" anchor="b">
                    <a:lnL>
                      <a:noFill/>
                    </a:lnL>
                    <a:lnR>
                      <a:noFill/>
                    </a:lnR>
                    <a:lnT>
                      <a:noFill/>
                    </a:lnT>
                    <a:lnB>
                      <a:noFill/>
                    </a:lnB>
                  </a:tcPr>
                </a:tc>
                <a:tc>
                  <a:txBody>
                    <a:bodyPr/>
                    <a:lstStyle/>
                    <a:p>
                      <a:pPr algn="r" fontAlgn="b"/>
                      <a:r>
                        <a:rPr lang="en-US" sz="1000" b="0" i="0" u="none" strike="noStrike">
                          <a:solidFill>
                            <a:srgbClr val="000000"/>
                          </a:solidFill>
                          <a:latin typeface="Calibri"/>
                        </a:rPr>
                        <a:t>0</a:t>
                      </a:r>
                    </a:p>
                  </a:txBody>
                  <a:tcPr marL="0" marR="0" marT="0" marB="0" anchor="b">
                    <a:lnL>
                      <a:noFill/>
                    </a:lnL>
                    <a:lnR>
                      <a:noFill/>
                    </a:lnR>
                    <a:lnT>
                      <a:noFill/>
                    </a:lnT>
                    <a:lnB>
                      <a:noFill/>
                    </a:lnB>
                  </a:tcPr>
                </a:tc>
              </a:tr>
              <a:tr h="140738">
                <a:tc>
                  <a:txBody>
                    <a:bodyPr/>
                    <a:lstStyle/>
                    <a:p>
                      <a:pPr algn="l" fontAlgn="b"/>
                      <a:r>
                        <a:rPr lang="bg-BG" sz="1000" b="1" i="1" u="none" strike="noStrike">
                          <a:solidFill>
                            <a:srgbClr val="000000"/>
                          </a:solidFill>
                          <a:latin typeface="Calibri"/>
                        </a:rPr>
                        <a:t> Сума КА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7 530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422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7 952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5760</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459</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6219</a:t>
                      </a:r>
                    </a:p>
                  </a:txBody>
                  <a:tcPr marL="0" marR="0" marT="0" marB="0" anchor="b">
                    <a:lnL>
                      <a:noFill/>
                    </a:lnL>
                    <a:lnR>
                      <a:noFill/>
                    </a:lnR>
                    <a:lnT>
                      <a:noFill/>
                    </a:lnT>
                    <a:lnB>
                      <a:noFill/>
                    </a:lnB>
                  </a:tcPr>
                </a:tc>
              </a:tr>
              <a:tr h="140738">
                <a:tc>
                  <a:txBody>
                    <a:bodyPr/>
                    <a:lstStyle/>
                    <a:p>
                      <a:pPr algn="l" fontAlgn="b"/>
                      <a:r>
                        <a:rPr lang="bg-BG" sz="1000" b="1" i="0" u="none" strike="noStrike">
                          <a:solidFill>
                            <a:srgbClr val="000000"/>
                          </a:solidFill>
                          <a:latin typeface="Calibri"/>
                        </a:rPr>
                        <a:t> Общо активи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373 850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5 115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378 965 </a:t>
                      </a:r>
                    </a:p>
                  </a:txBody>
                  <a:tcPr marL="0" marR="0" marT="0" marB="0" anchor="ctr">
                    <a:lnL>
                      <a:noFill/>
                    </a:lnL>
                    <a:lnR>
                      <a:noFill/>
                    </a:lnR>
                    <a:lnT>
                      <a:noFill/>
                    </a:lnT>
                    <a:lnB>
                      <a:noFill/>
                    </a:lnB>
                  </a:tcPr>
                </a:tc>
                <a:tc>
                  <a:txBody>
                    <a:bodyPr/>
                    <a:lstStyle/>
                    <a:p>
                      <a:pPr algn="r" fontAlgn="b"/>
                      <a:r>
                        <a:rPr lang="en-US" sz="1000" b="1" i="0" u="none" strike="noStrike">
                          <a:solidFill>
                            <a:srgbClr val="000000"/>
                          </a:solidFill>
                          <a:latin typeface="Calibri"/>
                        </a:rPr>
                        <a:t>379935</a:t>
                      </a:r>
                    </a:p>
                  </a:txBody>
                  <a:tcPr marL="0" marR="0" marT="0" marB="0" anchor="b">
                    <a:lnL>
                      <a:noFill/>
                    </a:lnL>
                    <a:lnR>
                      <a:noFill/>
                    </a:lnR>
                    <a:lnT>
                      <a:noFill/>
                    </a:lnT>
                    <a:lnB>
                      <a:noFill/>
                    </a:lnB>
                  </a:tcPr>
                </a:tc>
                <a:tc>
                  <a:txBody>
                    <a:bodyPr/>
                    <a:lstStyle/>
                    <a:p>
                      <a:pPr algn="r" fontAlgn="b"/>
                      <a:r>
                        <a:rPr lang="en-US" sz="1000" b="1" i="0" u="none" strike="noStrike">
                          <a:solidFill>
                            <a:srgbClr val="000000"/>
                          </a:solidFill>
                          <a:latin typeface="Calibri"/>
                        </a:rPr>
                        <a:t>5188</a:t>
                      </a:r>
                    </a:p>
                  </a:txBody>
                  <a:tcPr marL="0" marR="0" marT="0" marB="0" anchor="b">
                    <a:lnL>
                      <a:noFill/>
                    </a:lnL>
                    <a:lnR>
                      <a:noFill/>
                    </a:lnR>
                    <a:lnT>
                      <a:noFill/>
                    </a:lnT>
                    <a:lnB>
                      <a:noFill/>
                    </a:lnB>
                  </a:tcPr>
                </a:tc>
                <a:tc>
                  <a:txBody>
                    <a:bodyPr/>
                    <a:lstStyle/>
                    <a:p>
                      <a:pPr algn="r" fontAlgn="b"/>
                      <a:r>
                        <a:rPr lang="en-US" sz="1000" b="1" i="0" u="none" strike="noStrike" dirty="0">
                          <a:solidFill>
                            <a:srgbClr val="000000"/>
                          </a:solidFill>
                          <a:latin typeface="Calibri"/>
                        </a:rPr>
                        <a:t>385123</a:t>
                      </a:r>
                    </a:p>
                  </a:txBody>
                  <a:tcPr marL="0" marR="0" marT="0" marB="0" anchor="b">
                    <a:lnL>
                      <a:noFill/>
                    </a:lnL>
                    <a:lnR>
                      <a:noFill/>
                    </a:lnR>
                    <a:lnT>
                      <a:noFill/>
                    </a:lnT>
                    <a:lnB>
                      <a:noFill/>
                    </a:lnB>
                  </a:tcPr>
                </a:tc>
              </a:tr>
            </a:tbl>
          </a:graphicData>
        </a:graphic>
      </p:graphicFrame>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7" name="Title 1"/>
          <p:cNvSpPr txBox="1">
            <a:spLocks/>
          </p:cNvSpPr>
          <p:nvPr/>
        </p:nvSpPr>
        <p:spPr>
          <a:xfrm>
            <a:off x="533400" y="663575"/>
            <a:ext cx="5334000" cy="555625"/>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Сводиран отчет за второ тримесечие на 2013 г. и 2012 г.</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НДК – </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Конгресен център София ЕАД,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7</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629400" y="6492875"/>
            <a:ext cx="2133600" cy="365125"/>
          </a:xfrm>
        </p:spPr>
        <p:txBody>
          <a:bodyPr/>
          <a:lstStyle/>
          <a:p>
            <a:fld id="{B6F15528-21DE-4FAA-801E-634DDDAF4B2B}" type="slidenum">
              <a:rPr lang="en-US" smtClean="0"/>
              <a:pPr/>
              <a:t>8</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8" name="Title 1"/>
          <p:cNvSpPr txBox="1">
            <a:spLocks/>
          </p:cNvSpPr>
          <p:nvPr/>
        </p:nvSpPr>
        <p:spPr>
          <a:xfrm>
            <a:off x="533400" y="663575"/>
            <a:ext cx="5334000" cy="555625"/>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Сводиран отчет за второ тримесечие на 2013 г. и 2012 г.</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НДК – </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Конгресен център София ЕАД,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10"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8</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11" name="Table 10"/>
          <p:cNvGraphicFramePr>
            <a:graphicFrameLocks noGrp="1"/>
          </p:cNvGraphicFramePr>
          <p:nvPr/>
        </p:nvGraphicFramePr>
        <p:xfrm>
          <a:off x="685798" y="1447801"/>
          <a:ext cx="8001002" cy="4732313"/>
        </p:xfrm>
        <a:graphic>
          <a:graphicData uri="http://schemas.openxmlformats.org/drawingml/2006/table">
            <a:tbl>
              <a:tblPr/>
              <a:tblGrid>
                <a:gridCol w="2743202"/>
                <a:gridCol w="834028"/>
                <a:gridCol w="944729"/>
                <a:gridCol w="964443"/>
                <a:gridCol w="866632"/>
                <a:gridCol w="668741"/>
                <a:gridCol w="979227"/>
              </a:tblGrid>
              <a:tr h="296884">
                <a:tc>
                  <a:txBody>
                    <a:bodyPr/>
                    <a:lstStyle/>
                    <a:p>
                      <a:pPr algn="l" fontAlgn="b"/>
                      <a:r>
                        <a:rPr lang="bg-BG" sz="1000" b="0" i="0" u="none" strike="noStrike" dirty="0">
                          <a:solidFill>
                            <a:srgbClr val="000000"/>
                          </a:solidFill>
                          <a:latin typeface="Calibri"/>
                        </a:rPr>
                        <a:t> ИМЕ НА ДРУЖЕСТВОТО </a:t>
                      </a:r>
                    </a:p>
                  </a:txBody>
                  <a:tcPr marL="0" marR="0" marT="0" marB="0" anchor="b">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gridSpan="3">
                  <a:txBody>
                    <a:bodyPr/>
                    <a:lstStyle/>
                    <a:p>
                      <a:pPr algn="ctr" fontAlgn="ctr"/>
                      <a:r>
                        <a:rPr lang="ru-RU" sz="1000" b="1" i="0" u="none" strike="noStrike" dirty="0">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dirty="0"/>
                    </a:p>
                  </a:txBody>
                  <a:tcPr>
                    <a:lnL>
                      <a:noFill/>
                    </a:lnL>
                    <a:lnR>
                      <a:noFill/>
                    </a:lnR>
                    <a:lnT>
                      <a:noFill/>
                    </a:lnT>
                    <a:lnB>
                      <a:noFill/>
                    </a:lnB>
                  </a:tcPr>
                </a:tc>
              </a:tr>
              <a:tr h="205035">
                <a:tc>
                  <a:txBody>
                    <a:bodyPr/>
                    <a:lstStyle/>
                    <a:p>
                      <a:pPr algn="l" fontAlgn="t"/>
                      <a:endParaRPr lang="en-US" sz="1000" b="0" i="0" u="none" strike="noStrike" dirty="0">
                        <a:solidFill>
                          <a:srgbClr val="000000"/>
                        </a:solidFill>
                        <a:latin typeface="Calibri"/>
                      </a:endParaRPr>
                    </a:p>
                  </a:txBody>
                  <a:tcPr marL="0" marR="0" marT="0" marB="0">
                    <a:lnL>
                      <a:noFill/>
                    </a:lnL>
                    <a:lnR>
                      <a:noFill/>
                    </a:lnR>
                    <a:lnT>
                      <a:noFill/>
                    </a:lnT>
                    <a:lnB>
                      <a:noFill/>
                    </a:lnB>
                  </a:tcPr>
                </a:tc>
                <a:tc>
                  <a:txBody>
                    <a:bodyPr/>
                    <a:lstStyle/>
                    <a:p>
                      <a:pPr algn="ctr" fontAlgn="ctr"/>
                      <a:r>
                        <a:rPr lang="en-US" sz="1000" b="1" i="0" u="none" strike="noStrike" dirty="0">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30/06/2012</a:t>
                      </a:r>
                    </a:p>
                  </a:txBody>
                  <a:tcPr marL="0" marR="0" marT="0" marB="0" anchor="ctr">
                    <a:lnL>
                      <a:noFill/>
                    </a:lnL>
                    <a:lnR>
                      <a:noFill/>
                    </a:lnR>
                    <a:lnT>
                      <a:noFill/>
                    </a:lnT>
                    <a:lnB>
                      <a:noFill/>
                    </a:lnB>
                  </a:tcPr>
                </a:tc>
              </a:tr>
              <a:tr h="871402">
                <a:tc>
                  <a:txBody>
                    <a:bodyPr/>
                    <a:lstStyle/>
                    <a:p>
                      <a:pPr algn="l" fontAlgn="t"/>
                      <a:r>
                        <a:rPr lang="ru-RU" sz="1000" b="1" i="0" u="sng" strike="noStrike" dirty="0">
                          <a:solidFill>
                            <a:srgbClr val="000000"/>
                          </a:solidFill>
                          <a:latin typeface="Calibri"/>
                        </a:rPr>
                        <a:t> НДК - Конгресен център София ЕАД </a:t>
                      </a:r>
                    </a:p>
                  </a:txBody>
                  <a:tcPr marL="0" marR="0" marT="0" marB="0">
                    <a:lnL>
                      <a:noFill/>
                    </a:lnL>
                    <a:lnR>
                      <a:noFill/>
                    </a:lnR>
                    <a:lnT>
                      <a:noFill/>
                    </a:lnT>
                    <a:lnB>
                      <a:noFill/>
                    </a:lnB>
                  </a:tcPr>
                </a:tc>
                <a:tc>
                  <a:txBody>
                    <a:bodyPr/>
                    <a:lstStyle/>
                    <a:p>
                      <a:pPr algn="ctr" fontAlgn="ctr"/>
                      <a:r>
                        <a:rPr lang="ru-RU" sz="1000" b="1" i="0" u="none" strike="noStrike" dirty="0">
                          <a:solidFill>
                            <a:srgbClr val="000000"/>
                          </a:solidFill>
                          <a:latin typeface="Calibri"/>
                        </a:rPr>
                        <a:t>НДК - Конгресен център София ЕАД</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1"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a:txBody>
                    <a:bodyPr/>
                    <a:lstStyle/>
                    <a:p>
                      <a:pPr algn="ctr" fontAlgn="ctr"/>
                      <a:r>
                        <a:rPr lang="ru-RU" sz="1000" b="1" i="0" u="none" strike="noStrike" dirty="0">
                          <a:solidFill>
                            <a:srgbClr val="000000"/>
                          </a:solidFill>
                          <a:latin typeface="Calibri"/>
                        </a:rPr>
                        <a:t>НДК - Конгресен център София ЕАД</a:t>
                      </a:r>
                    </a:p>
                  </a:txBody>
                  <a:tcPr marL="0" marR="0" marT="0" marB="0" anchor="ctr">
                    <a:lnL>
                      <a:noFill/>
                    </a:lnL>
                    <a:lnR>
                      <a:noFill/>
                    </a:lnR>
                    <a:lnT>
                      <a:noFill/>
                    </a:lnT>
                    <a:lnB>
                      <a:noFill/>
                    </a:lnB>
                  </a:tcPr>
                </a:tc>
                <a:tc>
                  <a:txBody>
                    <a:bodyPr/>
                    <a:lstStyle/>
                    <a:p>
                      <a:pPr algn="ctr" fontAlgn="ctr"/>
                      <a:r>
                        <a:rPr lang="bg-BG" sz="1000" b="1"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a:txBody>
                    <a:bodyPr/>
                    <a:lstStyle/>
                    <a:p>
                      <a:pPr algn="ctr" fontAlgn="ctr"/>
                      <a:r>
                        <a:rPr lang="ru-RU" sz="1000" b="1" i="0" u="none" strike="noStrike" dirty="0">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174280">
                <a:tc>
                  <a:txBody>
                    <a:bodyPr/>
                    <a:lstStyle/>
                    <a:p>
                      <a:pPr algn="l" fontAlgn="b"/>
                      <a:r>
                        <a:rPr lang="bg-BG" sz="1000" b="1" i="0" u="none" strike="noStrike" dirty="0">
                          <a:solidFill>
                            <a:srgbClr val="000000"/>
                          </a:solidFill>
                          <a:latin typeface="Calibri"/>
                        </a:rPr>
                        <a:t> Собствен капитал </a:t>
                      </a:r>
                    </a:p>
                  </a:txBody>
                  <a:tcPr marL="0" marR="0" marT="0" marB="0" anchor="b">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r>
              <a:tr h="296884">
                <a:tc>
                  <a:txBody>
                    <a:bodyPr/>
                    <a:lstStyle/>
                    <a:p>
                      <a:pPr algn="l" fontAlgn="b"/>
                      <a:r>
                        <a:rPr lang="ru-RU" sz="1000" b="1" i="0" u="none" strike="noStrike">
                          <a:solidFill>
                            <a:srgbClr val="000000"/>
                          </a:solidFill>
                          <a:latin typeface="Calibri"/>
                        </a:rPr>
                        <a:t> Собствен капитал принадлежащ на акционерите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372 501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3 545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376 047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378253</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3687</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381940</a:t>
                      </a:r>
                    </a:p>
                  </a:txBody>
                  <a:tcPr marL="0" marR="0" marT="0" marB="0" anchor="ctr">
                    <a:lnL>
                      <a:noFill/>
                    </a:lnL>
                    <a:lnR>
                      <a:noFill/>
                    </a:lnR>
                    <a:lnT>
                      <a:noFill/>
                    </a:lnT>
                    <a:lnB>
                      <a:noFill/>
                    </a:lnB>
                  </a:tcPr>
                </a:tc>
              </a:tr>
              <a:tr h="174280">
                <a:tc>
                  <a:txBody>
                    <a:bodyPr/>
                    <a:lstStyle/>
                    <a:p>
                      <a:pPr algn="l" fontAlgn="b"/>
                      <a:r>
                        <a:rPr lang="bg-BG" sz="1000" b="0" i="0" u="none" strike="noStrike">
                          <a:solidFill>
                            <a:srgbClr val="000000"/>
                          </a:solidFill>
                          <a:latin typeface="Calibri"/>
                        </a:rPr>
                        <a:t> Акционерен капитал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371 653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4 502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376 155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371653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4502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376155</a:t>
                      </a:r>
                    </a:p>
                  </a:txBody>
                  <a:tcPr marL="0" marR="0" marT="0" marB="0" anchor="ctr">
                    <a:lnL>
                      <a:noFill/>
                    </a:lnL>
                    <a:lnR>
                      <a:noFill/>
                    </a:lnR>
                    <a:lnT>
                      <a:noFill/>
                    </a:lnT>
                    <a:lnB>
                      <a:noFill/>
                    </a:lnB>
                  </a:tcPr>
                </a:tc>
              </a:tr>
              <a:tr h="174280">
                <a:tc>
                  <a:txBody>
                    <a:bodyPr/>
                    <a:lstStyle/>
                    <a:p>
                      <a:pPr algn="l" fontAlgn="b"/>
                      <a:r>
                        <a:rPr lang="bg-BG" sz="1000" b="0" i="0" u="none" strike="noStrike">
                          <a:solidFill>
                            <a:srgbClr val="000000"/>
                          </a:solidFill>
                          <a:latin typeface="Calibri"/>
                        </a:rPr>
                        <a:t> Резерви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15 462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(-504)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14 958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15462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-495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14966</a:t>
                      </a:r>
                    </a:p>
                  </a:txBody>
                  <a:tcPr marL="0" marR="0" marT="0" marB="0" anchor="ctr">
                    <a:lnL>
                      <a:noFill/>
                    </a:lnL>
                    <a:lnR>
                      <a:noFill/>
                    </a:lnR>
                    <a:lnT>
                      <a:noFill/>
                    </a:lnT>
                    <a:lnB>
                      <a:noFill/>
                    </a:lnB>
                  </a:tcPr>
                </a:tc>
              </a:tr>
              <a:tr h="174280">
                <a:tc>
                  <a:txBody>
                    <a:bodyPr/>
                    <a:lstStyle/>
                    <a:p>
                      <a:pPr algn="l" fontAlgn="b"/>
                      <a:r>
                        <a:rPr lang="ru-RU" sz="1000" b="0" i="0" u="none" strike="noStrike">
                          <a:solidFill>
                            <a:srgbClr val="000000"/>
                          </a:solidFill>
                          <a:latin typeface="Calibri"/>
                        </a:rPr>
                        <a:t> Финансов резултат от предходни периоди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(-11 714)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(-457)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(-12 171)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-5878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-6047</a:t>
                      </a:r>
                    </a:p>
                  </a:txBody>
                  <a:tcPr marL="0" marR="0" marT="0" marB="0" anchor="ctr">
                    <a:lnL>
                      <a:noFill/>
                    </a:lnL>
                    <a:lnR>
                      <a:noFill/>
                    </a:lnR>
                    <a:lnT>
                      <a:noFill/>
                    </a:lnT>
                    <a:lnB>
                      <a:noFill/>
                    </a:lnB>
                  </a:tcPr>
                </a:tc>
              </a:tr>
              <a:tr h="174280">
                <a:tc>
                  <a:txBody>
                    <a:bodyPr/>
                    <a:lstStyle/>
                    <a:p>
                      <a:pPr algn="l" fontAlgn="b"/>
                      <a:r>
                        <a:rPr lang="bg-BG" sz="1000" b="0" i="0" u="none" strike="noStrike">
                          <a:solidFill>
                            <a:srgbClr val="000000"/>
                          </a:solidFill>
                          <a:latin typeface="Calibri"/>
                        </a:rPr>
                        <a:t> Текущ финансов резултат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(-2 899)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(-2 895)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-2984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-3135</a:t>
                      </a:r>
                    </a:p>
                  </a:txBody>
                  <a:tcPr marL="0" marR="0" marT="0" marB="0" anchor="ctr">
                    <a:lnL>
                      <a:noFill/>
                    </a:lnL>
                    <a:lnR>
                      <a:noFill/>
                    </a:lnR>
                    <a:lnT>
                      <a:noFill/>
                    </a:lnT>
                    <a:lnB>
                      <a:noFill/>
                    </a:lnB>
                  </a:tcPr>
                </a:tc>
              </a:tr>
              <a:tr h="174280">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74280">
                <a:tc>
                  <a:txBody>
                    <a:bodyPr/>
                    <a:lstStyle/>
                    <a:p>
                      <a:pPr algn="l" fontAlgn="b"/>
                      <a:r>
                        <a:rPr lang="bg-BG" sz="1000" b="1" i="1" u="none" strike="noStrike">
                          <a:solidFill>
                            <a:srgbClr val="000000"/>
                          </a:solidFill>
                          <a:latin typeface="Calibri"/>
                        </a:rPr>
                        <a:t> Общо собствен капитал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372 501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3 545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376 047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378253</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3687</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381940</a:t>
                      </a:r>
                    </a:p>
                  </a:txBody>
                  <a:tcPr marL="0" marR="0" marT="0" marB="0" anchor="ctr">
                    <a:lnL>
                      <a:noFill/>
                    </a:lnL>
                    <a:lnR>
                      <a:noFill/>
                    </a:lnR>
                    <a:lnT>
                      <a:noFill/>
                    </a:lnT>
                    <a:lnB>
                      <a:noFill/>
                    </a:lnB>
                  </a:tcPr>
                </a:tc>
              </a:tr>
              <a:tr h="174280">
                <a:tc>
                  <a:txBody>
                    <a:bodyPr/>
                    <a:lstStyle/>
                    <a:p>
                      <a:pPr algn="l" fontAlgn="b"/>
                      <a:endParaRPr lang="en-US" sz="10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74280">
                <a:tc>
                  <a:txBody>
                    <a:bodyPr/>
                    <a:lstStyle/>
                    <a:p>
                      <a:pPr algn="l" fontAlgn="b"/>
                      <a:r>
                        <a:rPr lang="bg-BG" sz="1000" b="1" i="0" u="none" strike="noStrike">
                          <a:solidFill>
                            <a:srgbClr val="000000"/>
                          </a:solidFill>
                          <a:latin typeface="Calibri"/>
                        </a:rPr>
                        <a:t> Пасиви </a:t>
                      </a:r>
                    </a:p>
                  </a:txBody>
                  <a:tcPr marL="0" marR="0" marT="0" marB="0" anchor="b">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c>
                  <a:txBody>
                    <a:bodyPr/>
                    <a:lstStyle/>
                    <a:p>
                      <a:pPr algn="r" fontAlgn="ctr"/>
                      <a:endParaRPr lang="en-US" sz="1000" b="1" i="0" u="none" strike="noStrike">
                        <a:solidFill>
                          <a:srgbClr val="000000"/>
                        </a:solidFill>
                        <a:latin typeface="Calibri"/>
                      </a:endParaRPr>
                    </a:p>
                  </a:txBody>
                  <a:tcPr marL="0" marR="0" marT="0" marB="0" anchor="ctr">
                    <a:lnL>
                      <a:noFill/>
                    </a:lnL>
                    <a:lnR>
                      <a:noFill/>
                    </a:lnR>
                    <a:lnT>
                      <a:noFill/>
                    </a:lnT>
                    <a:lnB>
                      <a:noFill/>
                    </a:lnB>
                  </a:tcPr>
                </a:tc>
              </a:tr>
              <a:tr h="174280">
                <a:tc>
                  <a:txBody>
                    <a:bodyPr/>
                    <a:lstStyle/>
                    <a:p>
                      <a:pPr algn="l" fontAlgn="b"/>
                      <a:r>
                        <a:rPr lang="ru-RU" sz="1000" b="1" i="0" u="none" strike="noStrike">
                          <a:solidFill>
                            <a:srgbClr val="000000"/>
                          </a:solidFill>
                          <a:latin typeface="Calibri"/>
                        </a:rPr>
                        <a:t> Дългосрочни пасиви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192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159</a:t>
                      </a:r>
                    </a:p>
                  </a:txBody>
                  <a:tcPr marL="0" marR="0" marT="0" marB="0" anchor="ctr">
                    <a:lnL>
                      <a:noFill/>
                    </a:lnL>
                    <a:lnR>
                      <a:noFill/>
                    </a:lnR>
                    <a:lnT>
                      <a:noFill/>
                    </a:lnT>
                    <a:lnB>
                      <a:noFill/>
                    </a:lnB>
                  </a:tcPr>
                </a:tc>
              </a:tr>
              <a:tr h="174280">
                <a:tc>
                  <a:txBody>
                    <a:bodyPr/>
                    <a:lstStyle/>
                    <a:p>
                      <a:pPr algn="l" fontAlgn="b"/>
                      <a:r>
                        <a:rPr lang="bg-BG" sz="1000" b="1" i="0" u="none" strike="noStrike">
                          <a:solidFill>
                            <a:srgbClr val="000000"/>
                          </a:solidFill>
                          <a:latin typeface="Calibri"/>
                        </a:rPr>
                        <a:t> Дългосрочни финансови задължения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176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192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159</a:t>
                      </a:r>
                    </a:p>
                  </a:txBody>
                  <a:tcPr marL="0" marR="0" marT="0" marB="0" anchor="ctr">
                    <a:lnL>
                      <a:noFill/>
                    </a:lnL>
                    <a:lnR>
                      <a:noFill/>
                    </a:lnR>
                    <a:lnT>
                      <a:noFill/>
                    </a:lnT>
                    <a:lnB>
                      <a:noFill/>
                    </a:lnB>
                  </a:tcPr>
                </a:tc>
              </a:tr>
              <a:tr h="296884">
                <a:tc>
                  <a:txBody>
                    <a:bodyPr/>
                    <a:lstStyle/>
                    <a:p>
                      <a:pPr algn="l" fontAlgn="b"/>
                      <a:r>
                        <a:rPr lang="ru-RU" sz="1000" b="1" i="0" u="none" strike="noStrike">
                          <a:solidFill>
                            <a:srgbClr val="000000"/>
                          </a:solidFill>
                          <a:latin typeface="Calibri"/>
                        </a:rPr>
                        <a:t> Краткосрочни пасиви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                   1 173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1 553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2 726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1 527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1 497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                        3 024     </a:t>
                      </a:r>
                    </a:p>
                  </a:txBody>
                  <a:tcPr marL="0" marR="0" marT="0" marB="0" anchor="ctr">
                    <a:lnL>
                      <a:noFill/>
                    </a:lnL>
                    <a:lnR>
                      <a:noFill/>
                    </a:lnR>
                    <a:lnT>
                      <a:noFill/>
                    </a:lnT>
                    <a:lnB>
                      <a:noFill/>
                    </a:lnB>
                  </a:tcPr>
                </a:tc>
              </a:tr>
              <a:tr h="296884">
                <a:tc>
                  <a:txBody>
                    <a:bodyPr/>
                    <a:lstStyle/>
                    <a:p>
                      <a:pPr algn="l" fontAlgn="b"/>
                      <a:r>
                        <a:rPr lang="bg-BG" sz="1000" b="0" i="0" u="none" strike="noStrike">
                          <a:solidFill>
                            <a:srgbClr val="000000"/>
                          </a:solidFill>
                          <a:latin typeface="Calibri"/>
                        </a:rPr>
                        <a:t> Търговски задължения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                   1 138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1 543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2 681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1 358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1 492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                        2 850     </a:t>
                      </a:r>
                    </a:p>
                  </a:txBody>
                  <a:tcPr marL="0" marR="0" marT="0" marB="0" anchor="ctr">
                    <a:lnL>
                      <a:noFill/>
                    </a:lnL>
                    <a:lnR>
                      <a:noFill/>
                    </a:lnR>
                    <a:lnT>
                      <a:noFill/>
                    </a:lnT>
                    <a:lnB>
                      <a:noFill/>
                    </a:lnB>
                  </a:tcPr>
                </a:tc>
              </a:tr>
              <a:tr h="174280">
                <a:tc>
                  <a:txBody>
                    <a:bodyPr/>
                    <a:lstStyle/>
                    <a:p>
                      <a:pPr algn="l" fontAlgn="b"/>
                      <a:r>
                        <a:rPr lang="bg-BG" sz="1000" b="0" i="0" u="none" strike="noStrike">
                          <a:solidFill>
                            <a:srgbClr val="000000"/>
                          </a:solidFill>
                          <a:latin typeface="Calibri"/>
                        </a:rPr>
                        <a:t> Други краткосрочни задължения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174</a:t>
                      </a:r>
                    </a:p>
                  </a:txBody>
                  <a:tcPr marL="0" marR="0" marT="0" marB="0" anchor="ctr">
                    <a:lnL>
                      <a:noFill/>
                    </a:lnL>
                    <a:lnR>
                      <a:noFill/>
                    </a:lnR>
                    <a:lnT>
                      <a:noFill/>
                    </a:lnT>
                    <a:lnB>
                      <a:noFill/>
                    </a:lnB>
                  </a:tcPr>
                </a:tc>
              </a:tr>
              <a:tr h="184532">
                <a:tc>
                  <a:txBody>
                    <a:bodyPr/>
                    <a:lstStyle/>
                    <a:p>
                      <a:pPr algn="l" fontAlgn="b"/>
                      <a:r>
                        <a:rPr lang="bg-BG" sz="1000" b="1" i="0" u="none" strike="noStrike">
                          <a:solidFill>
                            <a:srgbClr val="000000"/>
                          </a:solidFill>
                          <a:latin typeface="Calibri"/>
                        </a:rPr>
                        <a:t> Общо пасиви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1 349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1 569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2 918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1682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1501</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3183</a:t>
                      </a:r>
                    </a:p>
                  </a:txBody>
                  <a:tcPr marL="0" marR="0" marT="0" marB="0" anchor="ctr">
                    <a:lnL>
                      <a:noFill/>
                    </a:lnL>
                    <a:lnR>
                      <a:noFill/>
                    </a:lnR>
                    <a:lnT>
                      <a:noFill/>
                    </a:lnT>
                    <a:lnB>
                      <a:noFill/>
                    </a:lnB>
                  </a:tcPr>
                </a:tc>
              </a:tr>
              <a:tr h="184532">
                <a:tc>
                  <a:txBody>
                    <a:bodyPr/>
                    <a:lstStyle/>
                    <a:p>
                      <a:pPr algn="l" fontAlgn="b"/>
                      <a:r>
                        <a:rPr lang="bg-BG" sz="1000" b="1" i="0" u="none" strike="noStrike">
                          <a:solidFill>
                            <a:srgbClr val="000000"/>
                          </a:solidFill>
                          <a:latin typeface="Calibri"/>
                        </a:rPr>
                        <a:t> Общо капитал и пасиви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373 850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5 115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378 965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379935</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5188</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385123</a:t>
                      </a:r>
                    </a:p>
                  </a:txBody>
                  <a:tcPr marL="0" marR="0" marT="0" marB="0" anchor="ctr">
                    <a:lnL>
                      <a:noFill/>
                    </a:lnL>
                    <a:lnR>
                      <a:noFill/>
                    </a:lnR>
                    <a:lnT>
                      <a:noFill/>
                    </a:lnT>
                    <a:lnB>
                      <a:noFill/>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822923" y="628650"/>
            <a:ext cx="687663" cy="514350"/>
          </a:xfrm>
          <a:prstGeom prst="rect">
            <a:avLst/>
          </a:prstGeom>
        </p:spPr>
      </p:pic>
      <p:sp>
        <p:nvSpPr>
          <p:cNvPr id="7" name="Title 1"/>
          <p:cNvSpPr txBox="1">
            <a:spLocks/>
          </p:cNvSpPr>
          <p:nvPr/>
        </p:nvSpPr>
        <p:spPr>
          <a:xfrm>
            <a:off x="533400" y="663575"/>
            <a:ext cx="5334000" cy="555625"/>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Сводиран отчет за второ тримесечие на 2013 г. и 2012 г.</a:t>
            </a:r>
            <a:b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br>
            <a:r>
              <a:rPr kumimoji="0" lang="bg-BG"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НДК – </a:t>
            </a:r>
            <a:r>
              <a:rPr kumimoji="0" lang="ru-RU" sz="1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rPr>
              <a:t>Конгресен център София ЕАД, в хил. лв.</a:t>
            </a:r>
            <a:endParaRPr kumimoji="0" lang="bg-BG" sz="1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libri" pitchFamily="34" charset="0"/>
              <a:ea typeface="+mj-ea"/>
              <a:cs typeface="Calibri" pitchFamily="34" charset="0"/>
            </a:endParaRPr>
          </a:p>
        </p:txBody>
      </p:sp>
      <p:sp>
        <p:nvSpPr>
          <p:cNvPr id="9" name="Slide Number Placeholder 4"/>
          <p:cNvSpPr txBox="1">
            <a:spLocks/>
          </p:cNvSpPr>
          <p:nvPr/>
        </p:nvSpPr>
        <p:spPr>
          <a:xfrm>
            <a:off x="3657600" y="6356350"/>
            <a:ext cx="5029200" cy="365125"/>
          </a:xfrm>
          <a:prstGeom prst="rect">
            <a:avLst/>
          </a:prstGeom>
        </p:spPr>
        <p:txBody>
          <a:bodyPr vert="horz" lIns="91440" tIns="45720" rIns="91440" bIns="45720" rtlCol="0" anchor="ctr"/>
          <a:lstStyle/>
          <a:p>
            <a:pPr lvl="0" algn="r">
              <a:defRPr/>
            </a:pPr>
            <a:r>
              <a:rPr kumimoji="0" lang="bg-BG" sz="800" b="0" i="0" u="none" strike="noStrike" kern="1200" cap="none" spc="0" normalizeH="0" baseline="0" noProof="0" dirty="0" smtClean="0">
                <a:ln>
                  <a:noFill/>
                </a:ln>
                <a:solidFill>
                  <a:prstClr val="black"/>
                </a:solidFill>
                <a:effectLst/>
                <a:uLnTx/>
                <a:uFillTx/>
                <a:latin typeface="+mn-lt"/>
                <a:ea typeface="+mn-ea"/>
                <a:cs typeface="Calibri" pitchFamily="34" charset="0"/>
              </a:rPr>
              <a:t>Национален дворец на културата – Конгресен център София ЕАД                    </a:t>
            </a:r>
            <a:fld id="{B6F15528-21DE-4FAA-801E-634DDDAF4B2B}" type="slidenum">
              <a:rPr kumimoji="0" lang="en-US" sz="1000" b="1" i="0" u="none" strike="noStrike" kern="1200" cap="none" spc="0" normalizeH="0" baseline="0" noProof="0" smtClean="0">
                <a:ln>
                  <a:noFill/>
                </a:ln>
                <a:solidFill>
                  <a:prstClr val="black"/>
                </a:solidFill>
                <a:effectLst/>
                <a:uLnTx/>
                <a:uFillTx/>
                <a:latin typeface="+mn-lt"/>
                <a:ea typeface="+mn-ea"/>
                <a:cs typeface="Calibri" pitchFamily="34" charset="0"/>
              </a:rPr>
              <a:pPr lvl="0" algn="r">
                <a:defRPr/>
              </a:pPr>
              <a:t>9</a:t>
            </a:fld>
            <a:endParaRPr kumimoji="0" lang="en-US" sz="1000" b="1" i="0" u="none" strike="noStrike" kern="1200" cap="none" spc="0" normalizeH="0" baseline="0" noProof="0" dirty="0">
              <a:ln>
                <a:noFill/>
              </a:ln>
              <a:solidFill>
                <a:prstClr val="black"/>
              </a:solidFill>
              <a:effectLst/>
              <a:uLnTx/>
              <a:uFillTx/>
              <a:latin typeface="+mn-lt"/>
              <a:ea typeface="+mn-ea"/>
              <a:cs typeface="Calibri" pitchFamily="34" charset="0"/>
            </a:endParaRPr>
          </a:p>
        </p:txBody>
      </p:sp>
      <p:graphicFrame>
        <p:nvGraphicFramePr>
          <p:cNvPr id="8" name="Table 7"/>
          <p:cNvGraphicFramePr>
            <a:graphicFrameLocks noGrp="1"/>
          </p:cNvGraphicFramePr>
          <p:nvPr/>
        </p:nvGraphicFramePr>
        <p:xfrm>
          <a:off x="533400" y="1295403"/>
          <a:ext cx="8153402" cy="4234465"/>
        </p:xfrm>
        <a:graphic>
          <a:graphicData uri="http://schemas.openxmlformats.org/drawingml/2006/table">
            <a:tbl>
              <a:tblPr/>
              <a:tblGrid>
                <a:gridCol w="3048000"/>
                <a:gridCol w="838200"/>
                <a:gridCol w="838200"/>
                <a:gridCol w="990600"/>
                <a:gridCol w="838200"/>
                <a:gridCol w="685800"/>
                <a:gridCol w="914402"/>
              </a:tblGrid>
              <a:tr h="228597">
                <a:tc>
                  <a:txBody>
                    <a:bodyPr/>
                    <a:lstStyle/>
                    <a:p>
                      <a:pPr algn="l" fontAlgn="ctr"/>
                      <a:r>
                        <a:rPr lang="ru-RU" sz="1000" b="1" i="0" u="none" strike="noStrike" dirty="0">
                          <a:solidFill>
                            <a:srgbClr val="000000"/>
                          </a:solidFill>
                          <a:latin typeface="Calibri"/>
                        </a:rPr>
                        <a:t> НДК - Конгресен център София ЕАД </a:t>
                      </a:r>
                    </a:p>
                  </a:txBody>
                  <a:tcPr marL="0" marR="0" marT="0" marB="0" anchor="ctr">
                    <a:lnL>
                      <a:noFill/>
                    </a:lnL>
                    <a:lnR>
                      <a:noFill/>
                    </a:lnR>
                    <a:lnT>
                      <a:noFill/>
                    </a:lnT>
                    <a:lnB>
                      <a:noFill/>
                    </a:lnB>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ru-RU" sz="1000" b="1" i="0" u="none" strike="noStrike">
                          <a:solidFill>
                            <a:srgbClr val="000000"/>
                          </a:solidFill>
                          <a:latin typeface="Calibri"/>
                        </a:rPr>
                        <a:t>"Национален Дворец на Културата - Конгресен Център София" ЕАД</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r>
              <a:tr h="76197">
                <a:tc>
                  <a:txBody>
                    <a:bodyPr/>
                    <a:lstStyle/>
                    <a:p>
                      <a:pPr algn="l" fontAlgn="b"/>
                      <a:r>
                        <a:rPr lang="en-US" sz="1000" b="1" i="0" u="none" strike="noStrike" dirty="0">
                          <a:solidFill>
                            <a:srgbClr val="000000"/>
                          </a:solidFill>
                          <a:latin typeface="Calibri"/>
                        </a:rPr>
                        <a:t> Income Statement </a:t>
                      </a:r>
                    </a:p>
                  </a:txBody>
                  <a:tcPr marL="0" marR="0" marT="0" marB="0" anchor="b">
                    <a:lnL>
                      <a:noFill/>
                    </a:lnL>
                    <a:lnR>
                      <a:noFill/>
                    </a:lnR>
                    <a:lnT>
                      <a:noFill/>
                    </a:lnT>
                    <a:lnB>
                      <a:noFill/>
                    </a:lnB>
                  </a:tcPr>
                </a:tc>
                <a:tc rowSpan="2">
                  <a:txBody>
                    <a:bodyPr/>
                    <a:lstStyle/>
                    <a:p>
                      <a:pPr algn="ctr" fontAlgn="ctr"/>
                      <a:r>
                        <a:rPr lang="ru-RU" sz="1000" b="1" i="0" u="none" strike="noStrike" dirty="0">
                          <a:solidFill>
                            <a:srgbClr val="000000"/>
                          </a:solidFill>
                          <a:latin typeface="Calibri"/>
                        </a:rPr>
                        <a:t>НДК - Конгресен център София ЕАД</a:t>
                      </a:r>
                    </a:p>
                  </a:txBody>
                  <a:tcPr marL="0" marR="0" marT="0" marB="0" anchor="ctr">
                    <a:lnL>
                      <a:noFill/>
                    </a:lnL>
                    <a:lnR>
                      <a:noFill/>
                    </a:lnR>
                    <a:lnT>
                      <a:noFill/>
                    </a:lnT>
                    <a:lnB>
                      <a:noFill/>
                    </a:lnB>
                  </a:tcPr>
                </a:tc>
                <a:tc rowSpan="2">
                  <a:txBody>
                    <a:bodyPr/>
                    <a:lstStyle/>
                    <a:p>
                      <a:pPr algn="ctr" fontAlgn="ctr"/>
                      <a:r>
                        <a:rPr lang="bg-BG" sz="1000" b="1" i="0" u="none" strike="noStrike" dirty="0">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НДК - Конгресен център София ЕАД</a:t>
                      </a:r>
                    </a:p>
                  </a:txBody>
                  <a:tcPr marL="0" marR="0" marT="0" marB="0" anchor="ctr">
                    <a:lnL>
                      <a:noFill/>
                    </a:lnL>
                    <a:lnR>
                      <a:noFill/>
                    </a:lnR>
                    <a:lnT>
                      <a:noFill/>
                    </a:lnT>
                    <a:lnB>
                      <a:noFill/>
                    </a:lnB>
                  </a:tcPr>
                </a:tc>
                <a:tc rowSpan="2">
                  <a:txBody>
                    <a:bodyPr/>
                    <a:lstStyle/>
                    <a:p>
                      <a:pPr algn="ctr" fontAlgn="ctr"/>
                      <a:r>
                        <a:rPr lang="bg-BG" sz="1000" b="1" i="0" u="none" strike="noStrike">
                          <a:solidFill>
                            <a:srgbClr val="000000"/>
                          </a:solidFill>
                          <a:latin typeface="Calibri"/>
                        </a:rPr>
                        <a:t>НДК - Фестивален комплекс Варна</a:t>
                      </a:r>
                    </a:p>
                  </a:txBody>
                  <a:tcPr marL="0" marR="0" marT="0" marB="0" anchor="ctr">
                    <a:lnL>
                      <a:noFill/>
                    </a:lnL>
                    <a:lnR>
                      <a:noFill/>
                    </a:lnR>
                    <a:lnT>
                      <a:noFill/>
                    </a:lnT>
                    <a:lnB>
                      <a:noFill/>
                    </a:lnB>
                  </a:tcPr>
                </a:tc>
                <a:tc rowSpan="2">
                  <a:txBody>
                    <a:bodyPr/>
                    <a:lstStyle/>
                    <a:p>
                      <a:pPr algn="ctr" fontAlgn="ctr"/>
                      <a:r>
                        <a:rPr lang="ru-RU" sz="1000" b="1" i="0" u="none" strike="noStrike">
                          <a:solidFill>
                            <a:srgbClr val="000000"/>
                          </a:solidFill>
                          <a:latin typeface="Calibri"/>
                        </a:rPr>
                        <a:t>Сводиран НДК - Конгресен Център София ЕАД</a:t>
                      </a:r>
                    </a:p>
                  </a:txBody>
                  <a:tcPr marL="0" marR="0" marT="0" marB="0" anchor="ctr">
                    <a:lnL>
                      <a:noFill/>
                    </a:lnL>
                    <a:lnR>
                      <a:noFill/>
                    </a:lnR>
                    <a:lnT>
                      <a:noFill/>
                    </a:lnT>
                    <a:lnB>
                      <a:noFill/>
                    </a:lnB>
                  </a:tcPr>
                </a:tc>
              </a:tr>
              <a:tr h="380997">
                <a:tc>
                  <a:txBody>
                    <a:bodyPr/>
                    <a:lstStyle/>
                    <a:p>
                      <a:pPr algn="l"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0">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30/06/2013</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30/06/2012</a:t>
                      </a:r>
                    </a:p>
                  </a:txBody>
                  <a:tcPr marL="0" marR="0" marT="0" marB="0" anchor="ctr">
                    <a:lnL>
                      <a:noFill/>
                    </a:lnL>
                    <a:lnR>
                      <a:noFill/>
                    </a:lnR>
                    <a:lnT>
                      <a:noFill/>
                    </a:lnT>
                    <a:lnB>
                      <a:noFill/>
                    </a:lnB>
                  </a:tcPr>
                </a:tc>
              </a:tr>
              <a:tr h="0">
                <a:tc>
                  <a:txBody>
                    <a:bodyPr/>
                    <a:lstStyle/>
                    <a:p>
                      <a:pPr algn="l"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a:solidFill>
                            <a:srgbClr val="000000"/>
                          </a:solidFill>
                          <a:latin typeface="Calibri"/>
                        </a:rPr>
                        <a:t>`000</a:t>
                      </a:r>
                    </a:p>
                  </a:txBody>
                  <a:tcPr marL="0" marR="0" marT="0" marB="0" anchor="ctr">
                    <a:lnL>
                      <a:noFill/>
                    </a:lnL>
                    <a:lnR>
                      <a:noFill/>
                    </a:lnR>
                    <a:lnT>
                      <a:noFill/>
                    </a:lnT>
                    <a:lnB>
                      <a:noFill/>
                    </a:lnB>
                  </a:tcPr>
                </a:tc>
                <a:tc>
                  <a:txBody>
                    <a:bodyPr/>
                    <a:lstStyle/>
                    <a:p>
                      <a:pPr algn="ctr" fontAlgn="ctr"/>
                      <a:r>
                        <a:rPr lang="en-US" sz="1000" b="1" i="0" u="none" strike="noStrike" dirty="0">
                          <a:solidFill>
                            <a:srgbClr val="000000"/>
                          </a:solidFill>
                          <a:latin typeface="Calibri"/>
                        </a:rPr>
                        <a:t>`000</a:t>
                      </a:r>
                    </a:p>
                  </a:txBody>
                  <a:tcPr marL="0" marR="0" marT="0" marB="0" anchor="ctr">
                    <a:lnL>
                      <a:noFill/>
                    </a:lnL>
                    <a:lnR>
                      <a:noFill/>
                    </a:lnR>
                    <a:lnT>
                      <a:noFill/>
                    </a:lnT>
                    <a:lnB>
                      <a:noFill/>
                    </a:lnB>
                  </a:tcPr>
                </a:tc>
              </a:tr>
              <a:tr h="176333">
                <a:tc>
                  <a:txBody>
                    <a:bodyPr/>
                    <a:lstStyle/>
                    <a:p>
                      <a:pPr algn="l" fontAlgn="b"/>
                      <a:r>
                        <a:rPr lang="ru-RU" sz="1000" b="1" i="0" u="none" strike="noStrike">
                          <a:solidFill>
                            <a:srgbClr val="000000"/>
                          </a:solidFill>
                          <a:latin typeface="Calibri"/>
                        </a:rPr>
                        <a:t> Приходи от нефинансова дейност от които: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2 350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200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2 550 </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2260</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173</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2433</a:t>
                      </a:r>
                    </a:p>
                  </a:txBody>
                  <a:tcPr marL="0" marR="0" marT="0" marB="0" anchor="ctr">
                    <a:lnL>
                      <a:noFill/>
                    </a:lnL>
                    <a:lnR>
                      <a:noFill/>
                    </a:lnR>
                    <a:lnT>
                      <a:noFill/>
                    </a:lnT>
                    <a:lnB>
                      <a:noFill/>
                    </a:lnB>
                  </a:tcPr>
                </a:tc>
              </a:tr>
              <a:tr h="52264">
                <a:tc>
                  <a:txBody>
                    <a:bodyPr/>
                    <a:lstStyle/>
                    <a:p>
                      <a:pPr algn="l" fontAlgn="b"/>
                      <a:r>
                        <a:rPr lang="ru-RU" sz="1000" b="1" i="0" u="none" strike="noStrike">
                          <a:solidFill>
                            <a:srgbClr val="000000"/>
                          </a:solidFill>
                          <a:latin typeface="Calibri"/>
                        </a:rPr>
                        <a:t> Приходи от управление на собствеността в т. ч.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2 338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194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2 532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2248</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154</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2401</a:t>
                      </a:r>
                    </a:p>
                  </a:txBody>
                  <a:tcPr marL="0" marR="0" marT="0" marB="0" anchor="ctr">
                    <a:lnL>
                      <a:noFill/>
                    </a:lnL>
                    <a:lnR>
                      <a:noFill/>
                    </a:lnR>
                    <a:lnT>
                      <a:noFill/>
                    </a:lnT>
                    <a:lnB>
                      <a:noFill/>
                    </a:lnB>
                  </a:tcPr>
                </a:tc>
              </a:tr>
              <a:tr h="128464">
                <a:tc>
                  <a:txBody>
                    <a:bodyPr/>
                    <a:lstStyle/>
                    <a:p>
                      <a:pPr algn="l" fontAlgn="b"/>
                      <a:r>
                        <a:rPr lang="ru-RU" sz="1000" b="0" i="0" u="sng" strike="noStrike">
                          <a:solidFill>
                            <a:srgbClr val="000000"/>
                          </a:solidFill>
                          <a:latin typeface="Calibri"/>
                        </a:rPr>
                        <a:t> Приходи от отдаване под наем на площи по дългосрочни договори </a:t>
                      </a:r>
                    </a:p>
                  </a:txBody>
                  <a:tcPr marL="0" marR="0" marT="0" marB="0" anchor="b">
                    <a:lnL>
                      <a:noFill/>
                    </a:lnL>
                    <a:lnR>
                      <a:noFill/>
                    </a:lnR>
                    <a:lnT>
                      <a:noFill/>
                    </a:lnT>
                    <a:lnB>
                      <a:noFill/>
                    </a:lnB>
                  </a:tcPr>
                </a:tc>
                <a:tc>
                  <a:txBody>
                    <a:bodyPr/>
                    <a:lstStyle/>
                    <a:p>
                      <a:pPr algn="r" fontAlgn="ctr"/>
                      <a:r>
                        <a:rPr lang="en-US" sz="1000" b="1" i="0" u="sng" strike="noStrike">
                          <a:solidFill>
                            <a:srgbClr val="000000"/>
                          </a:solidFill>
                          <a:latin typeface="Calibri"/>
                        </a:rPr>
                        <a:t>1 380 </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90 </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1 470 </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1310</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44</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1354</a:t>
                      </a:r>
                    </a:p>
                  </a:txBody>
                  <a:tcPr marL="0" marR="0" marT="0" marB="0" anchor="ctr">
                    <a:lnL>
                      <a:noFill/>
                    </a:lnL>
                    <a:lnR>
                      <a:noFill/>
                    </a:lnR>
                    <a:lnT>
                      <a:noFill/>
                    </a:lnT>
                    <a:lnB>
                      <a:noFill/>
                    </a:lnB>
                  </a:tcPr>
                </a:tc>
              </a:tr>
              <a:tr h="52264">
                <a:tc>
                  <a:txBody>
                    <a:bodyPr/>
                    <a:lstStyle/>
                    <a:p>
                      <a:pPr algn="l" fontAlgn="b"/>
                      <a:r>
                        <a:rPr lang="ru-RU" sz="1000" b="0" i="0" u="none" strike="noStrike">
                          <a:solidFill>
                            <a:srgbClr val="000000"/>
                          </a:solidFill>
                          <a:latin typeface="Calibri"/>
                        </a:rPr>
                        <a:t> Приходи от отдаване под наем на офисни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498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504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544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545</a:t>
                      </a:r>
                    </a:p>
                  </a:txBody>
                  <a:tcPr marL="0" marR="0" marT="0" marB="0" anchor="ctr">
                    <a:lnL>
                      <a:noFill/>
                    </a:lnL>
                    <a:lnR>
                      <a:noFill/>
                    </a:lnR>
                    <a:lnT>
                      <a:noFill/>
                    </a:lnT>
                    <a:lnB>
                      <a:noFill/>
                    </a:lnB>
                  </a:tcPr>
                </a:tc>
              </a:tr>
              <a:tr h="128464">
                <a:tc>
                  <a:txBody>
                    <a:bodyPr/>
                    <a:lstStyle/>
                    <a:p>
                      <a:pPr algn="l" fontAlgn="b"/>
                      <a:r>
                        <a:rPr lang="ru-RU" sz="1000" b="0" i="0" u="none" strike="noStrike">
                          <a:solidFill>
                            <a:srgbClr val="000000"/>
                          </a:solidFill>
                          <a:latin typeface="Calibri"/>
                        </a:rPr>
                        <a:t> Приходи от отдаване под наем на търговски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438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491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316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16</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332</a:t>
                      </a:r>
                    </a:p>
                  </a:txBody>
                  <a:tcPr marL="0" marR="0" marT="0" marB="0" anchor="ctr">
                    <a:lnL>
                      <a:noFill/>
                    </a:lnL>
                    <a:lnR>
                      <a:noFill/>
                    </a:lnR>
                    <a:lnT>
                      <a:noFill/>
                    </a:lnT>
                    <a:lnB>
                      <a:noFill/>
                    </a:lnB>
                  </a:tcPr>
                </a:tc>
              </a:tr>
              <a:tr h="52264">
                <a:tc>
                  <a:txBody>
                    <a:bodyPr/>
                    <a:lstStyle/>
                    <a:p>
                      <a:pPr algn="l" fontAlgn="b"/>
                      <a:r>
                        <a:rPr lang="ru-RU" sz="1000" b="0" i="0" u="none" strike="noStrike">
                          <a:solidFill>
                            <a:srgbClr val="000000"/>
                          </a:solidFill>
                          <a:latin typeface="Calibri"/>
                        </a:rPr>
                        <a:t> Приходи от отдаване под наем на складови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103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106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177</a:t>
                      </a:r>
                    </a:p>
                  </a:txBody>
                  <a:tcPr marL="0" marR="0" marT="0" marB="0" anchor="ctr">
                    <a:lnL>
                      <a:noFill/>
                    </a:lnL>
                    <a:lnR>
                      <a:noFill/>
                    </a:lnR>
                    <a:lnT>
                      <a:noFill/>
                    </a:lnT>
                    <a:lnB>
                      <a:noFill/>
                    </a:lnB>
                  </a:tcPr>
                </a:tc>
              </a:tr>
              <a:tr h="52264">
                <a:tc>
                  <a:txBody>
                    <a:bodyPr/>
                    <a:lstStyle/>
                    <a:p>
                      <a:pPr algn="l" fontAlgn="b"/>
                      <a:r>
                        <a:rPr lang="ru-RU" sz="1000" b="0" i="0" u="none" strike="noStrike">
                          <a:solidFill>
                            <a:srgbClr val="000000"/>
                          </a:solidFill>
                          <a:latin typeface="Calibri"/>
                        </a:rPr>
                        <a:t> Приходи от отдаване под наем на закрити паркоместа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93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90</a:t>
                      </a:r>
                    </a:p>
                  </a:txBody>
                  <a:tcPr marL="0" marR="0" marT="0" marB="0" anchor="ctr">
                    <a:lnL>
                      <a:noFill/>
                    </a:lnL>
                    <a:lnR>
                      <a:noFill/>
                    </a:lnR>
                    <a:lnT>
                      <a:noFill/>
                    </a:lnT>
                    <a:lnB>
                      <a:noFill/>
                    </a:lnB>
                  </a:tcPr>
                </a:tc>
              </a:tr>
              <a:tr h="52264">
                <a:tc>
                  <a:txBody>
                    <a:bodyPr/>
                    <a:lstStyle/>
                    <a:p>
                      <a:pPr algn="l" fontAlgn="b"/>
                      <a:r>
                        <a:rPr lang="ru-RU" sz="1000" b="0" i="0" u="none" strike="noStrike">
                          <a:solidFill>
                            <a:srgbClr val="000000"/>
                          </a:solidFill>
                          <a:latin typeface="Calibri"/>
                        </a:rPr>
                        <a:t> Приходи от отдаване под наем на открити паркоместа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13</a:t>
                      </a:r>
                    </a:p>
                  </a:txBody>
                  <a:tcPr marL="0" marR="0" marT="0" marB="0" anchor="ctr">
                    <a:lnL>
                      <a:noFill/>
                    </a:lnL>
                    <a:lnR>
                      <a:noFill/>
                    </a:lnR>
                    <a:lnT>
                      <a:noFill/>
                    </a:lnT>
                    <a:lnB>
                      <a:noFill/>
                    </a:lnB>
                  </a:tcPr>
                </a:tc>
              </a:tr>
              <a:tr h="52264">
                <a:tc>
                  <a:txBody>
                    <a:bodyPr/>
                    <a:lstStyle/>
                    <a:p>
                      <a:pPr algn="l" fontAlgn="b"/>
                      <a:r>
                        <a:rPr lang="ru-RU" sz="1000" b="0" i="0" u="none" strike="noStrike">
                          <a:solidFill>
                            <a:srgbClr val="000000"/>
                          </a:solidFill>
                          <a:latin typeface="Calibri"/>
                        </a:rPr>
                        <a:t> Приходи от отдаване под наем на площи за колокация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137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137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123</a:t>
                      </a:r>
                    </a:p>
                  </a:txBody>
                  <a:tcPr marL="0" marR="0" marT="0" marB="0" anchor="ctr">
                    <a:lnL>
                      <a:noFill/>
                    </a:lnL>
                    <a:lnR>
                      <a:noFill/>
                    </a:lnR>
                    <a:lnT>
                      <a:noFill/>
                    </a:lnT>
                    <a:lnB>
                      <a:noFill/>
                    </a:lnB>
                  </a:tcPr>
                </a:tc>
              </a:tr>
              <a:tr h="52264">
                <a:tc>
                  <a:txBody>
                    <a:bodyPr/>
                    <a:lstStyle/>
                    <a:p>
                      <a:pPr algn="l" fontAlgn="b"/>
                      <a:r>
                        <a:rPr lang="ru-RU" sz="1000" b="0" i="0" u="none" strike="noStrike">
                          <a:solidFill>
                            <a:srgbClr val="000000"/>
                          </a:solidFill>
                          <a:latin typeface="Calibri"/>
                        </a:rPr>
                        <a:t> Приходи от отдаване под наем на покривни площи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a:t>
                      </a:r>
                    </a:p>
                  </a:txBody>
                  <a:tcPr marL="0" marR="0" marT="0" marB="0" anchor="ctr">
                    <a:lnL>
                      <a:noFill/>
                    </a:lnL>
                    <a:lnR>
                      <a:noFill/>
                    </a:lnR>
                    <a:lnT>
                      <a:noFill/>
                    </a:lnT>
                    <a:lnB>
                      <a:noFill/>
                    </a:lnB>
                  </a:tcPr>
                </a:tc>
              </a:tr>
              <a:tr h="52264">
                <a:tc>
                  <a:txBody>
                    <a:bodyPr/>
                    <a:lstStyle/>
                    <a:p>
                      <a:pPr algn="l" fontAlgn="b"/>
                      <a:r>
                        <a:rPr lang="ru-RU" sz="1000" b="0" i="0" u="none" strike="noStrike">
                          <a:solidFill>
                            <a:srgbClr val="000000"/>
                          </a:solidFill>
                          <a:latin typeface="Calibri"/>
                        </a:rPr>
                        <a:t> Приходи от наем рекламни площи и покрив фасада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41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13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55</a:t>
                      </a:r>
                    </a:p>
                  </a:txBody>
                  <a:tcPr marL="0" marR="0" marT="0" marB="0" anchor="ctr">
                    <a:lnL>
                      <a:noFill/>
                    </a:lnL>
                    <a:lnR>
                      <a:noFill/>
                    </a:lnR>
                    <a:lnT>
                      <a:noFill/>
                    </a:lnT>
                    <a:lnB>
                      <a:noFill/>
                    </a:lnB>
                  </a:tcPr>
                </a:tc>
              </a:tr>
              <a:tr h="176333">
                <a:tc>
                  <a:txBody>
                    <a:bodyPr/>
                    <a:lstStyle/>
                    <a:p>
                      <a:pPr algn="l" fontAlgn="b"/>
                      <a:r>
                        <a:rPr lang="bg-BG" sz="1000" b="0" i="0" u="none" strike="noStrike">
                          <a:solidFill>
                            <a:srgbClr val="000000"/>
                          </a:solidFill>
                          <a:latin typeface="Calibri"/>
                        </a:rPr>
                        <a:t> Приходи от такса управление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46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46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0</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15</a:t>
                      </a:r>
                    </a:p>
                  </a:txBody>
                  <a:tcPr marL="0" marR="0" marT="0" marB="0" anchor="ctr">
                    <a:lnL>
                      <a:noFill/>
                    </a:lnL>
                    <a:lnR>
                      <a:noFill/>
                    </a:lnR>
                    <a:lnT>
                      <a:noFill/>
                    </a:lnT>
                    <a:lnB>
                      <a:noFill/>
                    </a:lnB>
                  </a:tcPr>
                </a:tc>
              </a:tr>
              <a:tr h="410566">
                <a:tc>
                  <a:txBody>
                    <a:bodyPr/>
                    <a:lstStyle/>
                    <a:p>
                      <a:pPr algn="l" fontAlgn="b"/>
                      <a:r>
                        <a:rPr lang="ru-RU" sz="1000" b="0" i="0" u="sng" strike="noStrike">
                          <a:solidFill>
                            <a:srgbClr val="000000"/>
                          </a:solidFill>
                          <a:latin typeface="Calibri"/>
                        </a:rPr>
                        <a:t> Приходи от управление и организация на дейности по програмна реализация на прояви, маркетингови прояви </a:t>
                      </a:r>
                    </a:p>
                  </a:txBody>
                  <a:tcPr marL="0" marR="0" marT="0" marB="0" anchor="b">
                    <a:lnL>
                      <a:noFill/>
                    </a:lnL>
                    <a:lnR>
                      <a:noFill/>
                    </a:lnR>
                    <a:lnT>
                      <a:noFill/>
                    </a:lnT>
                    <a:lnB>
                      <a:noFill/>
                    </a:lnB>
                  </a:tcPr>
                </a:tc>
                <a:tc>
                  <a:txBody>
                    <a:bodyPr/>
                    <a:lstStyle/>
                    <a:p>
                      <a:pPr algn="r" fontAlgn="ctr"/>
                      <a:r>
                        <a:rPr lang="en-US" sz="1000" b="1" i="0" u="sng" strike="noStrike">
                          <a:solidFill>
                            <a:srgbClr val="000000"/>
                          </a:solidFill>
                          <a:latin typeface="Calibri"/>
                        </a:rPr>
                        <a:t>958 </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104 </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1 062 </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937</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110</a:t>
                      </a:r>
                    </a:p>
                  </a:txBody>
                  <a:tcPr marL="0" marR="0" marT="0" marB="0" anchor="ctr">
                    <a:lnL>
                      <a:noFill/>
                    </a:lnL>
                    <a:lnR>
                      <a:noFill/>
                    </a:lnR>
                    <a:lnT>
                      <a:noFill/>
                    </a:lnT>
                    <a:lnB>
                      <a:noFill/>
                    </a:lnB>
                  </a:tcPr>
                </a:tc>
                <a:tc>
                  <a:txBody>
                    <a:bodyPr/>
                    <a:lstStyle/>
                    <a:p>
                      <a:pPr algn="r" fontAlgn="ctr"/>
                      <a:r>
                        <a:rPr lang="en-US" sz="1000" b="1" i="0" u="sng" strike="noStrike">
                          <a:solidFill>
                            <a:srgbClr val="000000"/>
                          </a:solidFill>
                          <a:latin typeface="Calibri"/>
                        </a:rPr>
                        <a:t>1047</a:t>
                      </a:r>
                    </a:p>
                  </a:txBody>
                  <a:tcPr marL="0" marR="0" marT="0" marB="0" anchor="ctr">
                    <a:lnL>
                      <a:noFill/>
                    </a:lnL>
                    <a:lnR>
                      <a:noFill/>
                    </a:lnR>
                    <a:lnT>
                      <a:noFill/>
                    </a:lnT>
                    <a:lnB>
                      <a:noFill/>
                    </a:lnB>
                  </a:tcPr>
                </a:tc>
              </a:tr>
              <a:tr h="176333">
                <a:tc>
                  <a:txBody>
                    <a:bodyPr/>
                    <a:lstStyle/>
                    <a:p>
                      <a:pPr algn="l" fontAlgn="b"/>
                      <a:r>
                        <a:rPr lang="bg-BG" sz="1000" b="0" i="1" u="none" strike="noStrike">
                          <a:solidFill>
                            <a:srgbClr val="000000"/>
                          </a:solidFill>
                          <a:latin typeface="Calibri"/>
                        </a:rPr>
                        <a:t>        Външни прояви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918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988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678</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67</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745</a:t>
                      </a:r>
                    </a:p>
                  </a:txBody>
                  <a:tcPr marL="0" marR="0" marT="0" marB="0" anchor="ctr">
                    <a:lnL>
                      <a:noFill/>
                    </a:lnL>
                    <a:lnR>
                      <a:noFill/>
                    </a:lnR>
                    <a:lnT>
                      <a:noFill/>
                    </a:lnT>
                    <a:lnB>
                      <a:noFill/>
                    </a:lnB>
                  </a:tcPr>
                </a:tc>
              </a:tr>
              <a:tr h="176333">
                <a:tc>
                  <a:txBody>
                    <a:bodyPr/>
                    <a:lstStyle/>
                    <a:p>
                      <a:pPr algn="l" fontAlgn="b"/>
                      <a:r>
                        <a:rPr lang="bg-BG" sz="1000" b="0" i="1" u="none" strike="noStrike">
                          <a:solidFill>
                            <a:srgbClr val="000000"/>
                          </a:solidFill>
                          <a:latin typeface="Calibri"/>
                        </a:rPr>
                        <a:t>        Вътрешни прояви </a:t>
                      </a:r>
                    </a:p>
                  </a:txBody>
                  <a:tcPr marL="0" marR="0" marT="0" marB="0" anchor="b">
                    <a:lnL>
                      <a:noFill/>
                    </a:lnL>
                    <a:lnR>
                      <a:noFill/>
                    </a:lnR>
                    <a:lnT>
                      <a:noFill/>
                    </a:lnT>
                    <a:lnB>
                      <a:noFill/>
                    </a:lnB>
                  </a:tcPr>
                </a:tc>
                <a:tc>
                  <a:txBody>
                    <a:bodyPr/>
                    <a:lstStyle/>
                    <a:p>
                      <a:pPr algn="r" fontAlgn="ctr"/>
                      <a:r>
                        <a:rPr lang="en-US" sz="1000" b="0" i="0" u="none" strike="noStrike">
                          <a:solidFill>
                            <a:srgbClr val="000000"/>
                          </a:solidFill>
                          <a:latin typeface="Calibri"/>
                        </a:rPr>
                        <a:t>39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35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74 </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259</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43</a:t>
                      </a:r>
                    </a:p>
                  </a:txBody>
                  <a:tcPr marL="0" marR="0" marT="0" marB="0" anchor="ctr">
                    <a:lnL>
                      <a:noFill/>
                    </a:lnL>
                    <a:lnR>
                      <a:noFill/>
                    </a:lnR>
                    <a:lnT>
                      <a:noFill/>
                    </a:lnT>
                    <a:lnB>
                      <a:noFill/>
                    </a:lnB>
                  </a:tcPr>
                </a:tc>
                <a:tc>
                  <a:txBody>
                    <a:bodyPr/>
                    <a:lstStyle/>
                    <a:p>
                      <a:pPr algn="r" fontAlgn="ctr"/>
                      <a:r>
                        <a:rPr lang="en-US" sz="1000" b="0" i="0" u="none" strike="noStrike">
                          <a:solidFill>
                            <a:srgbClr val="000000"/>
                          </a:solidFill>
                          <a:latin typeface="Calibri"/>
                        </a:rPr>
                        <a:t>302</a:t>
                      </a:r>
                    </a:p>
                  </a:txBody>
                  <a:tcPr marL="0" marR="0" marT="0" marB="0" anchor="ctr">
                    <a:lnL>
                      <a:noFill/>
                    </a:lnL>
                    <a:lnR>
                      <a:noFill/>
                    </a:lnR>
                    <a:lnT>
                      <a:noFill/>
                    </a:lnT>
                    <a:lnB>
                      <a:noFill/>
                    </a:lnB>
                  </a:tcPr>
                </a:tc>
              </a:tr>
              <a:tr h="176333">
                <a:tc>
                  <a:txBody>
                    <a:bodyPr/>
                    <a:lstStyle/>
                    <a:p>
                      <a:pPr algn="l" fontAlgn="b"/>
                      <a:r>
                        <a:rPr lang="bg-BG" sz="1000" b="1" i="0" u="none" strike="noStrike">
                          <a:solidFill>
                            <a:srgbClr val="000000"/>
                          </a:solidFill>
                          <a:latin typeface="Calibri"/>
                        </a:rPr>
                        <a:t> Други приходи  </a:t>
                      </a:r>
                    </a:p>
                  </a:txBody>
                  <a:tcPr marL="0" marR="0" marT="0" marB="0" anchor="b">
                    <a:lnL>
                      <a:noFill/>
                    </a:lnL>
                    <a:lnR>
                      <a:noFill/>
                    </a:lnR>
                    <a:lnT>
                      <a:noFill/>
                    </a:lnT>
                    <a:lnB>
                      <a:noFill/>
                    </a:lnB>
                  </a:tcPr>
                </a:tc>
                <a:tc>
                  <a:txBody>
                    <a:bodyPr/>
                    <a:lstStyle/>
                    <a:p>
                      <a:pPr algn="r" fontAlgn="ctr"/>
                      <a:r>
                        <a:rPr lang="en-US" sz="1000" b="1" i="0" u="none" strike="noStrike">
                          <a:solidFill>
                            <a:srgbClr val="000000"/>
                          </a:solidFill>
                          <a:latin typeface="Calibri"/>
                        </a:rPr>
                        <a:t>12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6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18 </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12</a:t>
                      </a:r>
                    </a:p>
                  </a:txBody>
                  <a:tcPr marL="0" marR="0" marT="0" marB="0" anchor="ctr">
                    <a:lnL>
                      <a:noFill/>
                    </a:lnL>
                    <a:lnR>
                      <a:noFill/>
                    </a:lnR>
                    <a:lnT>
                      <a:noFill/>
                    </a:lnT>
                    <a:lnB>
                      <a:noFill/>
                    </a:lnB>
                  </a:tcPr>
                </a:tc>
                <a:tc>
                  <a:txBody>
                    <a:bodyPr/>
                    <a:lstStyle/>
                    <a:p>
                      <a:pPr algn="r" fontAlgn="ctr"/>
                      <a:r>
                        <a:rPr lang="en-US" sz="1000" b="1" i="0" u="none" strike="noStrike">
                          <a:solidFill>
                            <a:srgbClr val="000000"/>
                          </a:solidFill>
                          <a:latin typeface="Calibri"/>
                        </a:rPr>
                        <a:t>20</a:t>
                      </a:r>
                    </a:p>
                  </a:txBody>
                  <a:tcPr marL="0" marR="0" marT="0" marB="0" anchor="ctr">
                    <a:lnL>
                      <a:noFill/>
                    </a:lnL>
                    <a:lnR>
                      <a:noFill/>
                    </a:lnR>
                    <a:lnT>
                      <a:noFill/>
                    </a:lnT>
                    <a:lnB>
                      <a:noFill/>
                    </a:lnB>
                  </a:tcPr>
                </a:tc>
                <a:tc>
                  <a:txBody>
                    <a:bodyPr/>
                    <a:lstStyle/>
                    <a:p>
                      <a:pPr algn="r" fontAlgn="ctr"/>
                      <a:r>
                        <a:rPr lang="en-US" sz="1000" b="1" i="0" u="none" strike="noStrike" dirty="0">
                          <a:solidFill>
                            <a:srgbClr val="000000"/>
                          </a:solidFill>
                          <a:latin typeface="Calibri"/>
                        </a:rPr>
                        <a:t>32</a:t>
                      </a:r>
                    </a:p>
                  </a:txBody>
                  <a:tcPr marL="0" marR="0" marT="0" marB="0" anchor="ctr">
                    <a:lnL>
                      <a:noFill/>
                    </a:lnL>
                    <a:lnR>
                      <a:noFill/>
                    </a:lnR>
                    <a:lnT>
                      <a:noFill/>
                    </a:lnT>
                    <a:lnB>
                      <a:noFill/>
                    </a:lnB>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3693</TotalTime>
  <Words>11595</Words>
  <Application>Microsoft Office PowerPoint</Application>
  <PresentationFormat>On-screen Show (4:3)</PresentationFormat>
  <Paragraphs>3200</Paragraphs>
  <Slides>44</Slides>
  <Notes>1</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ОТЧЕТ ЗА ВТОРО ТРИМЕСЕЧИЕ НА 2013 г.  Национален дворец на културата - Конгресен център София ЕАД ЕИК 201570119   Вътрешен, неодитиран  Приет с решение на съвета на директорите…………………………., за представяне пред едноличния собственик на капитала съгласно разпоредбите на чл. 34 (2) от Устава на дружеството       Митко Димитров  ....................................           изпълнителен директор                     Ангел Узунов                    ....................................   главен счетоводител</vt:lpstr>
      <vt:lpstr>Нормативни регулации по отношение на работна заплата в Национален Дворец на Културата – Конгресен Център София ЕАД</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Анализ на изменението на балансовите статии в Актива и Пасива на Счетоводен Баланс на “Национален Дворец на Културата – Конгресен Център София” ЕАД за второ тримесечие на 2013 г.</vt:lpstr>
      <vt:lpstr>Slide 20</vt:lpstr>
      <vt:lpstr>Slide 21</vt:lpstr>
      <vt:lpstr>Slide 22</vt:lpstr>
      <vt:lpstr>Slide 23</vt:lpstr>
      <vt:lpstr>Анализ на изменението на оперативната печалба/загуба от дейността на дружеството</vt:lpstr>
      <vt:lpstr>Анализ на приходите на “Национален Дворец на Културата – Конгресен Център София” ЕАД за второ тримесечие на 2013г. (сравнителен анализ спрямо второ тримесечие на 2012г.)</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Отчет в хиляди левове за второ тримесечие по месеци на НДК - Конгресен център София ЕАД</dc:title>
  <dc:creator>Angel Uzunov</dc:creator>
  <cp:lastModifiedBy>Danail Penev</cp:lastModifiedBy>
  <cp:revision>317</cp:revision>
  <cp:lastPrinted>2012-10-30T08:01:02Z</cp:lastPrinted>
  <dcterms:created xsi:type="dcterms:W3CDTF">2006-08-16T00:00:00Z</dcterms:created>
  <dcterms:modified xsi:type="dcterms:W3CDTF">2013-07-17T14:25:18Z</dcterms:modified>
</cp:coreProperties>
</file>